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7" r:id="rId11"/>
    <p:sldId id="305" r:id="rId12"/>
    <p:sldId id="267" r:id="rId13"/>
    <p:sldId id="308" r:id="rId14"/>
    <p:sldId id="278" r:id="rId15"/>
    <p:sldId id="269" r:id="rId16"/>
    <p:sldId id="270" r:id="rId17"/>
    <p:sldId id="273" r:id="rId18"/>
    <p:sldId id="275" r:id="rId19"/>
    <p:sldId id="281" r:id="rId20"/>
    <p:sldId id="282" r:id="rId21"/>
    <p:sldId id="283" r:id="rId22"/>
    <p:sldId id="285" r:id="rId23"/>
    <p:sldId id="287" r:id="rId24"/>
    <p:sldId id="289" r:id="rId25"/>
    <p:sldId id="291" r:id="rId26"/>
    <p:sldId id="293" r:id="rId27"/>
    <p:sldId id="294" r:id="rId28"/>
    <p:sldId id="298" r:id="rId29"/>
    <p:sldId id="300" r:id="rId30"/>
    <p:sldId id="301" r:id="rId31"/>
    <p:sldId id="303" r:id="rId3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306AA8F4-0A1A-4E6E-8B7E-641CE9B0F964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307"/>
            <p14:sldId id="305"/>
            <p14:sldId id="267"/>
            <p14:sldId id="308"/>
            <p14:sldId id="278"/>
            <p14:sldId id="269"/>
            <p14:sldId id="270"/>
            <p14:sldId id="273"/>
            <p14:sldId id="275"/>
            <p14:sldId id="281"/>
            <p14:sldId id="282"/>
            <p14:sldId id="283"/>
            <p14:sldId id="285"/>
            <p14:sldId id="287"/>
            <p14:sldId id="289"/>
            <p14:sldId id="291"/>
            <p14:sldId id="293"/>
            <p14:sldId id="294"/>
            <p14:sldId id="298"/>
            <p14:sldId id="300"/>
            <p14:sldId id="301"/>
            <p14:sldId id="303"/>
          </p14:sldIdLst>
        </p14:section>
        <p14:section name="Неозаглавена секция" id="{59705432-1845-431B-BCBB-4A344406113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33" autoAdjust="0"/>
  </p:normalViewPr>
  <p:slideViewPr>
    <p:cSldViewPr>
      <p:cViewPr>
        <p:scale>
          <a:sx n="118" d="100"/>
          <a:sy n="118" d="100"/>
        </p:scale>
        <p:origin x="-1434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A5A1AD1-4908-4FB1-A3D4-399538878202}" type="datetimeFigureOut">
              <a:rPr lang="bg-BG" smtClean="0"/>
              <a:pPr/>
              <a:t>3.11.2020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bg-BG">
              <a:solidFill>
                <a:srgbClr val="EBDDC3"/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EA7211-998B-44EC-9576-6C042AC8211D}" type="slidenum">
              <a:rPr lang="bg-BG" smtClean="0">
                <a:solidFill>
                  <a:srgbClr val="EBDDC3"/>
                </a:solidFill>
              </a:rPr>
              <a:pPr/>
              <a:t>‹#›</a:t>
            </a:fld>
            <a:endParaRPr lang="bg-BG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83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>
                <a:solidFill>
                  <a:srgbClr val="775F55"/>
                </a:solidFill>
              </a:rPr>
              <a:pPr/>
              <a:t>3.11.2020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7211-998B-44EC-9576-6C042AC8211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597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A5A1AD1-4908-4FB1-A3D4-399538878202}" type="datetimeFigureOut">
              <a:rPr lang="bg-BG" smtClean="0">
                <a:solidFill>
                  <a:srgbClr val="775F55"/>
                </a:solidFill>
              </a:rPr>
              <a:pPr/>
              <a:t>3.11.2020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DEA7211-998B-44EC-9576-6C042AC8211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171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/>
              <a:t>3.11.2020 г.</a:t>
            </a:fld>
            <a:endParaRPr lang="bg-BG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EA7211-998B-44EC-9576-6C042AC821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/>
              <a:t>3.11.2020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EA7211-998B-44EC-9576-6C042AC821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/>
              <a:t>3.11.2020 г.</a:t>
            </a:fld>
            <a:endParaRPr lang="bg-BG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7211-998B-44EC-9576-6C042AC8211D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/>
              <a:t>3.11.2020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7211-998B-44EC-9576-6C042AC821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/>
              <a:t>3.11.2020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EA7211-998B-44EC-9576-6C042AC8211D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/>
              <a:t>3.11.2020 г.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7211-998B-44EC-9576-6C042AC821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/>
              <a:t>3.11.2020 г.</a:t>
            </a:fld>
            <a:endParaRPr lang="bg-BG"/>
          </a:p>
        </p:txBody>
      </p:sp>
      <p:sp>
        <p:nvSpPr>
          <p:cNvPr id="24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7211-998B-44EC-9576-6C042AC821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/>
              <a:t>3.11.2020 г.</a:t>
            </a:fld>
            <a:endParaRPr lang="bg-BG"/>
          </a:p>
        </p:txBody>
      </p:sp>
      <p:sp>
        <p:nvSpPr>
          <p:cNvPr id="29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7211-998B-44EC-9576-6C042AC821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>
                <a:solidFill>
                  <a:srgbClr val="775F55"/>
                </a:solidFill>
              </a:rPr>
              <a:pPr/>
              <a:t>3.11.2020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EA7211-998B-44EC-9576-6C042AC8211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1847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/>
              <a:t>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7211-998B-44EC-9576-6C042AC8211D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/>
              <a:t>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7211-998B-44EC-9576-6C042AC821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/>
              <a:t>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7211-998B-44EC-9576-6C042AC821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>
                <a:solidFill>
                  <a:srgbClr val="775F55"/>
                </a:solidFill>
              </a:rPr>
              <a:pPr/>
              <a:t>3.11.2020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DEA7211-998B-44EC-9576-6C042AC8211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97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5A1AD1-4908-4FB1-A3D4-399538878202}" type="datetimeFigureOut">
              <a:rPr lang="bg-BG" smtClean="0">
                <a:solidFill>
                  <a:srgbClr val="775F55"/>
                </a:solidFill>
              </a:rPr>
              <a:pPr/>
              <a:t>3.11.2020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DEA7211-998B-44EC-9576-6C042AC8211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Контейнер за долния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5A1AD1-4908-4FB1-A3D4-399538878202}" type="datetimeFigureOut">
              <a:rPr lang="bg-BG" smtClean="0">
                <a:solidFill>
                  <a:srgbClr val="775F55"/>
                </a:solidFill>
              </a:rPr>
              <a:pPr/>
              <a:t>3.11.2020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2" name="Контейнер за номер на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DEA7211-998B-44EC-9576-6C042AC8211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16" name="Текстов контейне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15" name="Текстов контейне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305624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>
                <a:solidFill>
                  <a:srgbClr val="775F55"/>
                </a:solidFill>
              </a:rPr>
              <a:pPr/>
              <a:t>3.11.2020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EA7211-998B-44EC-9576-6C042AC8211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658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>
                <a:solidFill>
                  <a:srgbClr val="775F55"/>
                </a:solidFill>
              </a:rPr>
              <a:pPr/>
              <a:t>3.11.2020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EA7211-998B-44EC-9576-6C042AC8211D}" type="slidenum">
              <a:rPr lang="bg-BG" smtClean="0">
                <a:solidFill>
                  <a:srgbClr val="775F55"/>
                </a:solidFill>
              </a:rPr>
              <a:pPr/>
              <a:t>‹#›</a:t>
            </a:fld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0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1AD1-4908-4FB1-A3D4-399538878202}" type="datetimeFigureOut">
              <a:rPr lang="bg-BG" smtClean="0">
                <a:solidFill>
                  <a:srgbClr val="775F55"/>
                </a:solidFill>
              </a:rPr>
              <a:pPr/>
              <a:t>3.11.2020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EA7211-998B-44EC-9576-6C042AC8211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50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ъгъл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A5A1AD1-4908-4FB1-A3D4-399538878202}" type="datetimeFigureOut">
              <a:rPr lang="bg-BG" smtClean="0">
                <a:solidFill>
                  <a:srgbClr val="775F55"/>
                </a:solidFill>
              </a:rPr>
              <a:pPr/>
              <a:t>3.11.2020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DEA7211-998B-44EC-9576-6C042AC8211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/>
              <a:t>Щракнете върху иконата, за да добавите картина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511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/>
              <a:t>Второ ниво</a:t>
            </a:r>
          </a:p>
          <a:p>
            <a:pPr lvl="2" eaLnBrk="1" latinLnBrk="0" hangingPunct="1"/>
            <a:r>
              <a:rPr kumimoji="0" lang="bg-BG"/>
              <a:t>Трето ниво</a:t>
            </a:r>
          </a:p>
          <a:p>
            <a:pPr lvl="3" eaLnBrk="1" latinLnBrk="0" hangingPunct="1"/>
            <a:r>
              <a:rPr kumimoji="0" lang="bg-BG"/>
              <a:t>Четвърто ниво</a:t>
            </a:r>
          </a:p>
          <a:p>
            <a:pPr lvl="4" eaLnBrk="1" latinLnBrk="0" hangingPunct="1"/>
            <a:r>
              <a:rPr kumimoji="0" lang="bg-BG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5A1AD1-4908-4FB1-A3D4-399538878202}" type="datetimeFigureOut">
              <a:rPr lang="bg-BG" smtClean="0">
                <a:solidFill>
                  <a:srgbClr val="775F55"/>
                </a:solidFill>
              </a:rPr>
              <a:pPr/>
              <a:t>3.11.2020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DEA7211-998B-44EC-9576-6C042AC8211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33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/>
              <a:t>Второ ниво</a:t>
            </a:r>
          </a:p>
          <a:p>
            <a:pPr lvl="2" eaLnBrk="1" latinLnBrk="0" hangingPunct="1"/>
            <a:r>
              <a:rPr kumimoji="0" lang="bg-BG"/>
              <a:t>Трето ниво</a:t>
            </a:r>
          </a:p>
          <a:p>
            <a:pPr lvl="3" eaLnBrk="1" latinLnBrk="0" hangingPunct="1"/>
            <a:r>
              <a:rPr kumimoji="0" lang="bg-BG"/>
              <a:t>Четвърто ниво</a:t>
            </a:r>
          </a:p>
          <a:p>
            <a:pPr lvl="4" eaLnBrk="1" latinLnBrk="0" hangingPunct="1"/>
            <a:r>
              <a:rPr kumimoji="0" lang="bg-BG"/>
              <a:t>Пето ниво</a:t>
            </a:r>
            <a:endParaRPr kumimoji="0" lang="en-US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5A1AD1-4908-4FB1-A3D4-399538878202}" type="datetimeFigureOut">
              <a:rPr lang="bg-BG" smtClean="0">
                <a:solidFill>
                  <a:srgbClr val="775F55"/>
                </a:solidFill>
              </a:rPr>
              <a:pPr/>
              <a:t>3.11.2020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EA7211-998B-44EC-9576-6C042AC8211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.wav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13"/>
            <a:ext cx="9144000" cy="56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78">
        <p14:doors dir="vert"/>
      </p:transition>
    </mc:Choice>
    <mc:Fallback xmlns="">
      <p:transition spd="slow" advTm="307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dirty="0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idx="1"/>
          </p:nvPr>
        </p:nvSpPr>
        <p:spPr>
          <a:xfrm>
            <a:off x="314783" y="1404875"/>
            <a:ext cx="4833281" cy="482453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Разпределението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Добрич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подбор чрез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разпределение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съобразно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поредността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постъпването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рамките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двете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отделения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наказателно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постъпването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най-късно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следващия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Разпределението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Централизирана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за случайно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разпределение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Достъпът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посредством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Случайното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разпределение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Общото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събрание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съдиите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утвърдени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ръководител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bg-BG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7" y="1404875"/>
            <a:ext cx="338296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334628"/>
      </p:ext>
    </p:extLst>
  </p:cSld>
  <p:clrMapOvr>
    <a:masterClrMapping/>
  </p:clrMapOvr>
  <p:transition spd="slow" advTm="31571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half" idx="4294967295"/>
          </p:nvPr>
        </p:nvSpPr>
        <p:spPr>
          <a:xfrm>
            <a:off x="107504" y="1988840"/>
            <a:ext cx="3744416" cy="3896340"/>
          </a:xfrm>
        </p:spPr>
        <p:txBody>
          <a:bodyPr>
            <a:normAutofit fontScale="47500" lnSpcReduction="20000"/>
          </a:bodyPr>
          <a:lstStyle/>
          <a:p>
            <a:pPr lvl="0" fontAlgn="base">
              <a:buClr>
                <a:srgbClr val="F0A22E"/>
              </a:buClr>
            </a:pPr>
            <a:r>
              <a:rPr lang="bg-BG" sz="1400" b="1" cap="none" dirty="0">
                <a:solidFill>
                  <a:srgbClr val="4E3B30"/>
                </a:solidFill>
                <a:latin typeface="Times New Roman"/>
                <a:ea typeface="Times New Roman"/>
                <a:cs typeface="+mn-cs"/>
              </a:rPr>
              <a:t>     </a:t>
            </a:r>
            <a:r>
              <a:rPr lang="en-US" sz="1400" b="1" cap="none" dirty="0">
                <a:solidFill>
                  <a:srgbClr val="4E3B30"/>
                </a:solidFill>
                <a:latin typeface="Times New Roman"/>
                <a:ea typeface="Times New Roman"/>
                <a:cs typeface="+mn-cs"/>
              </a:rPr>
              <a:t>     </a:t>
            </a:r>
            <a:r>
              <a:rPr lang="bg-BG" sz="3700" cap="none" dirty="0">
                <a:solidFill>
                  <a:srgbClr val="4E3B30"/>
                </a:solidFill>
                <a:latin typeface="Times New Roman"/>
                <a:ea typeface="Times New Roman"/>
                <a:cs typeface="+mn-cs"/>
              </a:rPr>
              <a:t>Магистратите са натоварени с важна обществена функция – тяхната мисия е осигуряването на правовия ред и законността в държавата. Съдиите решават делата според действащите закони, въз основа на събраните доказателства и след обсъждане на доводите на страните, като прилагат законите точно и еднакво спрямо всички лица и случаи.</a:t>
            </a:r>
            <a:r>
              <a:rPr lang="en-US" sz="3700" cap="none" dirty="0">
                <a:solidFill>
                  <a:srgbClr val="4E3B3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bg-BG" sz="3700" cap="none" dirty="0">
                <a:solidFill>
                  <a:srgbClr val="4E3B30"/>
                </a:solidFill>
                <a:latin typeface="Times New Roman"/>
                <a:ea typeface="Times New Roman"/>
                <a:cs typeface="+mn-cs"/>
              </a:rPr>
              <a:t>Равнопоставеността в съдебния процес е установена от закона. Ролята на съдията е да гарантира, че всяка от страните ще получи справедлива съдебна защита. </a:t>
            </a:r>
            <a:endParaRPr lang="en-US" sz="3700" cap="none" dirty="0">
              <a:solidFill>
                <a:srgbClr val="4E3B30"/>
              </a:solidFill>
              <a:latin typeface="Times New Roman"/>
              <a:ea typeface="Times New Roman"/>
              <a:cs typeface="+mn-cs"/>
            </a:endParaRPr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32" y="1988840"/>
            <a:ext cx="5011168" cy="3672408"/>
          </a:xfrm>
        </p:spPr>
      </p:pic>
    </p:spTree>
    <p:extLst>
      <p:ext uri="{BB962C8B-B14F-4D97-AF65-F5344CB8AC3E}">
        <p14:creationId xmlns:p14="http://schemas.microsoft.com/office/powerpoint/2010/main" val="53425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25"/>
    </mc:Choice>
    <mc:Fallback xmlns="">
      <p:transition spd="slow" advTm="2212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816424" cy="4839816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spcAft>
                <a:spcPts val="0"/>
              </a:spcAft>
              <a:buNone/>
            </a:pPr>
            <a:r>
              <a:rPr lang="bg-BG" sz="1800" dirty="0">
                <a:latin typeface="Times New Roman"/>
                <a:ea typeface="Times New Roman"/>
              </a:rPr>
              <a:t> </a:t>
            </a:r>
            <a:r>
              <a:rPr lang="bg-BG" sz="1800" dirty="0" smtClean="0">
                <a:latin typeface="Times New Roman"/>
                <a:ea typeface="Times New Roman"/>
              </a:rPr>
              <a:t>    </a:t>
            </a:r>
            <a:r>
              <a:rPr lang="bg-BG" sz="2000" dirty="0" smtClean="0">
                <a:latin typeface="Times New Roman"/>
                <a:ea typeface="Times New Roman"/>
              </a:rPr>
              <a:t>В </a:t>
            </a:r>
            <a:r>
              <a:rPr lang="bg-BG" sz="2000" dirty="0">
                <a:latin typeface="Times New Roman"/>
                <a:ea typeface="Times New Roman"/>
              </a:rPr>
              <a:t>Гражданско отделение </a:t>
            </a:r>
            <a:r>
              <a:rPr lang="bg-BG" sz="2000" dirty="0" smtClean="0">
                <a:latin typeface="Times New Roman"/>
                <a:ea typeface="Times New Roman"/>
              </a:rPr>
              <a:t>на Районен съд – Добрич се </a:t>
            </a:r>
            <a:r>
              <a:rPr lang="bg-BG" sz="2000" dirty="0">
                <a:latin typeface="Times New Roman"/>
                <a:ea typeface="Times New Roman"/>
              </a:rPr>
              <a:t>разглеждат </a:t>
            </a:r>
            <a:r>
              <a:rPr lang="bg-BG" sz="2000" dirty="0" smtClean="0">
                <a:latin typeface="Times New Roman"/>
                <a:ea typeface="Times New Roman"/>
              </a:rPr>
              <a:t>граждански, </a:t>
            </a:r>
            <a:r>
              <a:rPr lang="bg-BG" sz="2000" dirty="0">
                <a:latin typeface="Times New Roman"/>
                <a:ea typeface="Times New Roman"/>
              </a:rPr>
              <a:t>частни </a:t>
            </a:r>
            <a:r>
              <a:rPr lang="bg-BG" sz="2000" dirty="0" smtClean="0">
                <a:latin typeface="Times New Roman"/>
                <a:ea typeface="Times New Roman"/>
              </a:rPr>
              <a:t>граждански, </a:t>
            </a:r>
            <a:r>
              <a:rPr lang="bg-BG" sz="2000" dirty="0">
                <a:latin typeface="Times New Roman"/>
                <a:ea typeface="Times New Roman"/>
              </a:rPr>
              <a:t>административни дела по жалби по реда на </a:t>
            </a:r>
            <a:r>
              <a:rPr lang="bg-BG" sz="2000" dirty="0" smtClean="0">
                <a:latin typeface="Times New Roman"/>
                <a:ea typeface="Times New Roman"/>
              </a:rPr>
              <a:t>АПК, а в </a:t>
            </a:r>
            <a:r>
              <a:rPr lang="bg-BG" sz="2000" dirty="0">
                <a:latin typeface="Times New Roman"/>
                <a:ea typeface="Times New Roman"/>
              </a:rPr>
              <a:t>Наказателно отделение се разглеждат наказателни дела от общ </a:t>
            </a:r>
            <a:r>
              <a:rPr lang="bg-BG" sz="2000" dirty="0" smtClean="0">
                <a:latin typeface="Times New Roman"/>
                <a:ea typeface="Times New Roman"/>
              </a:rPr>
              <a:t>характер, </a:t>
            </a:r>
            <a:r>
              <a:rPr lang="bg-BG" sz="2000" dirty="0">
                <a:latin typeface="Times New Roman"/>
                <a:ea typeface="Times New Roman"/>
              </a:rPr>
              <a:t>наказателни дела от частен </a:t>
            </a:r>
            <a:r>
              <a:rPr lang="bg-BG" sz="2000" dirty="0" smtClean="0">
                <a:latin typeface="Times New Roman"/>
                <a:ea typeface="Times New Roman"/>
              </a:rPr>
              <a:t>характер, </a:t>
            </a:r>
            <a:r>
              <a:rPr lang="bg-BG" sz="2000" dirty="0">
                <a:latin typeface="Times New Roman"/>
                <a:ea typeface="Times New Roman"/>
              </a:rPr>
              <a:t>частни наказателни </a:t>
            </a:r>
            <a:r>
              <a:rPr lang="bg-BG" sz="2000" dirty="0" smtClean="0">
                <a:latin typeface="Times New Roman"/>
                <a:ea typeface="Times New Roman"/>
              </a:rPr>
              <a:t>дела, </a:t>
            </a:r>
            <a:r>
              <a:rPr lang="bg-BG" sz="2000" dirty="0">
                <a:latin typeface="Times New Roman"/>
                <a:ea typeface="Times New Roman"/>
              </a:rPr>
              <a:t>административно-наказателни </a:t>
            </a:r>
            <a:r>
              <a:rPr lang="bg-BG" sz="2000" dirty="0" smtClean="0">
                <a:latin typeface="Times New Roman"/>
                <a:ea typeface="Times New Roman"/>
              </a:rPr>
              <a:t>дела и </a:t>
            </a:r>
            <a:r>
              <a:rPr lang="bg-BG" sz="2000" dirty="0">
                <a:latin typeface="Times New Roman"/>
                <a:ea typeface="Times New Roman"/>
              </a:rPr>
              <a:t>частни граждански дела</a:t>
            </a:r>
            <a:r>
              <a:rPr lang="bg-BG" sz="2000" dirty="0" smtClean="0">
                <a:latin typeface="Times New Roman"/>
                <a:ea typeface="Times New Roman"/>
              </a:rPr>
              <a:t>.</a:t>
            </a:r>
          </a:p>
          <a:p>
            <a:pPr marL="0" indent="0" fontAlgn="base">
              <a:spcAft>
                <a:spcPts val="0"/>
              </a:spcAft>
              <a:buNone/>
            </a:pPr>
            <a:r>
              <a:rPr lang="bg-BG" sz="2000" dirty="0" smtClean="0">
                <a:latin typeface="Times New Roman"/>
                <a:ea typeface="Times New Roman"/>
              </a:rPr>
              <a:t>     Съдът разглежда делата в открито или закрито заседание. Когато заседанието протича в съдебна зала, съдията заседава в съдебна тога. По наказателните дела и по някои граждански дела в съдебното производство участва прокурор. Процесуалното качество на участниците в съдебното заседание определя мястото на всеки от тях в съдебната зала. Главните страни по исковите производства са ищец и ответник, а основните участници в наказателния процес са представени в следната структура:</a:t>
            </a: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A806CF6-8C7B-416D-898E-5F9D774F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86003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5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25"/>
    </mc:Choice>
    <mc:Fallback xmlns="">
      <p:transition spd="slow" advTm="2212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cap="none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0A22E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909648" y="1628800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bg-BG" sz="2400" dirty="0">
                <a:solidFill>
                  <a:prstClr val="black"/>
                </a:solidFill>
                <a:latin typeface="Times New Roman"/>
                <a:ea typeface="Times New Roman"/>
              </a:rPr>
              <a:t>	</a:t>
            </a:r>
            <a:r>
              <a:rPr lang="bg-BG" sz="2600" dirty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bg-BG" sz="2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Районен съд - Добрич </a:t>
            </a:r>
            <a:r>
              <a:rPr lang="bg-BG" sz="2600" dirty="0">
                <a:solidFill>
                  <a:prstClr val="black"/>
                </a:solidFill>
                <a:latin typeface="Times New Roman"/>
                <a:ea typeface="Times New Roman"/>
              </a:rPr>
              <a:t>има държавни съдебни изпълнители, които осъществяват принудително изпълнение на частни притезания. На държавния съдебен изпълнител може да се възложи и събирането на вземания на органите на съдебната власт.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</a:rPr>
              <a:t> В районния </a:t>
            </a:r>
            <a:r>
              <a:rPr lang="ru-RU" sz="2600" dirty="0" err="1">
                <a:solidFill>
                  <a:prstClr val="black"/>
                </a:solidFill>
                <a:latin typeface="Times New Roman"/>
                <a:ea typeface="Times New Roman"/>
              </a:rPr>
              <a:t>съд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/>
                <a:ea typeface="Times New Roman"/>
              </a:rPr>
              <a:t>има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</a:rPr>
              <a:t> и съдии по вписванията, които разпореждат или отказват вписванията, отбелязванията или заличаванията в имотния регистър и се произнасят за издаването на справки и удостоверения; извършват нотариални и други действия, предвидени със закон.</a:t>
            </a:r>
            <a:r>
              <a:rPr lang="bg-BG" sz="2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42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3673">
        <p14:flip dir="r"/>
      </p:transition>
    </mc:Choice>
    <mc:Fallback xmlns="">
      <p:transition spd="slow" advTm="23673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/>
          </a:bodyPr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5867400" y="1726313"/>
            <a:ext cx="3041298" cy="4089648"/>
          </a:xfrm>
        </p:spPr>
        <p:txBody>
          <a:bodyPr>
            <a:normAutofit/>
          </a:bodyPr>
          <a:lstStyle/>
          <a:p>
            <a:pPr marL="0" indent="0">
              <a:spcBef>
                <a:spcPts val="385"/>
              </a:spcBef>
              <a:spcAft>
                <a:spcPts val="0"/>
              </a:spcAft>
              <a:buNone/>
            </a:pPr>
            <a:r>
              <a:rPr lang="bg-BG" dirty="0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bg-BG" sz="1800" dirty="0">
                <a:solidFill>
                  <a:srgbClr val="000000"/>
                </a:solidFill>
                <a:latin typeface="Times New Roman"/>
                <a:ea typeface="Calibri"/>
              </a:rPr>
              <a:t>Съдебният администратор ръководи администрацията на съда. Той е и служител по сигурността на информацията, както и длъжностно лице по защита на личните данни. </a:t>
            </a:r>
            <a:r>
              <a:rPr lang="bg-BG" sz="1800" dirty="0">
                <a:solidFill>
                  <a:srgbClr val="000000"/>
                </a:solidFill>
                <a:latin typeface="Times New Roman"/>
              </a:rPr>
              <a:t> </a:t>
            </a:r>
            <a:endParaRPr lang="bg-BG" sz="1800" dirty="0">
              <a:latin typeface="Times New Roman"/>
              <a:ea typeface="Times New Roman"/>
            </a:endParaRPr>
          </a:p>
          <a:p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4294967295"/>
          </p:nvPr>
        </p:nvSpPr>
        <p:spPr>
          <a:xfrm>
            <a:off x="0" y="5532438"/>
            <a:ext cx="5867400" cy="76835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bg-BG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6236"/>
          <a:stretch>
            <a:fillRect/>
          </a:stretch>
        </p:blipFill>
        <p:spPr>
          <a:xfrm>
            <a:off x="0" y="1844824"/>
            <a:ext cx="5616624" cy="3852627"/>
          </a:xfrm>
        </p:spPr>
      </p:pic>
    </p:spTree>
    <p:extLst>
      <p:ext uri="{BB962C8B-B14F-4D97-AF65-F5344CB8AC3E}">
        <p14:creationId xmlns:p14="http://schemas.microsoft.com/office/powerpoint/2010/main" val="5936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602">
        <p14:gallery dir="l"/>
      </p:transition>
    </mc:Choice>
    <mc:Fallback xmlns="">
      <p:transition spd="slow" advTm="15602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5922985" cy="3744417"/>
          </a:xfrm>
        </p:spPr>
      </p:pic>
      <p:sp>
        <p:nvSpPr>
          <p:cNvPr id="3" name="Текстов контейнер 2"/>
          <p:cNvSpPr>
            <a:spLocks noGrp="1"/>
          </p:cNvSpPr>
          <p:nvPr>
            <p:ph sz="half" idx="4294967295"/>
          </p:nvPr>
        </p:nvSpPr>
        <p:spPr>
          <a:xfrm>
            <a:off x="6372200" y="1844824"/>
            <a:ext cx="2619400" cy="392443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1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Административният секретар подпомага административния ръководител и съдебния администратор при изпълнение на функциите им.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5997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120">
        <p14:gallery dir="l"/>
      </p:transition>
    </mc:Choice>
    <mc:Fallback xmlns="">
      <p:transition spd="slow" advTm="1212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680520" cy="3168352"/>
          </a:xfrm>
        </p:spPr>
      </p:pic>
      <p:sp>
        <p:nvSpPr>
          <p:cNvPr id="3" name="Текстов контейнер 2"/>
          <p:cNvSpPr>
            <a:spLocks noGrp="1"/>
          </p:cNvSpPr>
          <p:nvPr>
            <p:ph type="body" idx="4294967295"/>
          </p:nvPr>
        </p:nvSpPr>
        <p:spPr>
          <a:xfrm>
            <a:off x="4959152" y="1916832"/>
            <a:ext cx="4032448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>
                <a:solidFill>
                  <a:schemeClr val="tx1"/>
                </a:solidFill>
                <a:latin typeface="Times New Roman"/>
                <a:ea typeface="Times New Roman"/>
              </a:rPr>
              <a:t>  </a:t>
            </a:r>
            <a:r>
              <a:rPr lang="bg-BG" sz="1800" dirty="0">
                <a:solidFill>
                  <a:schemeClr val="tx1"/>
                </a:solidFill>
                <a:latin typeface="Times New Roman"/>
                <a:ea typeface="Times New Roman"/>
              </a:rPr>
              <a:t>Системният администратор отговаря </a:t>
            </a:r>
            <a:r>
              <a:rPr lang="bg-BG" sz="1800" dirty="0">
                <a:solidFill>
                  <a:srgbClr val="000000"/>
                </a:solidFill>
                <a:latin typeface="Times New Roman"/>
                <a:ea typeface="Times New Roman"/>
              </a:rPr>
              <a:t>за въвеждането и поддържането на информационните и компютърните системи в съда.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123492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582">
        <p14:gallery dir="l"/>
      </p:transition>
    </mc:Choice>
    <mc:Fallback xmlns="">
      <p:transition spd="slow" advTm="8582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en-US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5400600" cy="3600400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4294967295"/>
          </p:nvPr>
        </p:nvSpPr>
        <p:spPr>
          <a:xfrm>
            <a:off x="5796136" y="1916832"/>
            <a:ext cx="2952328" cy="522585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bg-BG" sz="2000" spc="-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</a:t>
            </a:r>
            <a:r>
              <a:rPr lang="bg-BG" sz="1600" spc="-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Финансово – счетоводният отдел организира и извършва счетоводството и финансовата отчетност; контрола на действително постъпилите суми по транзитната сметка; </a:t>
            </a:r>
            <a:r>
              <a:rPr lang="ru-RU" sz="1600" spc="-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</a:t>
            </a:r>
            <a:r>
              <a:rPr lang="bg-BG" sz="1600" spc="-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нализира и осчетоводява депозитите и плащанията по набирателната сметка на съда; начислява сумите по издадени изпълнителни листи и следи за плащанията по съответните дела и длъжници.</a:t>
            </a:r>
            <a:endParaRPr lang="bg-BG" sz="1600" b="1" spc="-1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bg-BG" sz="1900" dirty="0"/>
          </a:p>
        </p:txBody>
      </p:sp>
    </p:spTree>
    <p:extLst>
      <p:ext uri="{BB962C8B-B14F-4D97-AF65-F5344CB8AC3E}">
        <p14:creationId xmlns:p14="http://schemas.microsoft.com/office/powerpoint/2010/main" val="37968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266">
        <p14:gallery dir="l"/>
      </p:transition>
    </mc:Choice>
    <mc:Fallback xmlns="">
      <p:transition spd="slow" advTm="23266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42" y="1556792"/>
            <a:ext cx="4824631" cy="4608512"/>
          </a:xfrm>
        </p:spPr>
      </p:pic>
      <p:sp>
        <p:nvSpPr>
          <p:cNvPr id="6" name="Контейнер за съдържание 5"/>
          <p:cNvSpPr>
            <a:spLocks noGrp="1"/>
          </p:cNvSpPr>
          <p:nvPr>
            <p:ph sz="half" idx="1"/>
          </p:nvPr>
        </p:nvSpPr>
        <p:spPr>
          <a:xfrm>
            <a:off x="301752" y="1504256"/>
            <a:ext cx="3763144" cy="489654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bg-BG" sz="2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</a:t>
            </a:r>
            <a:r>
              <a:rPr lang="bg-BG" sz="33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bg-BG" sz="7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Информационният център на съда се намира във фоайето на Съдебната палата. Той е отворен непрекъснато от 09:00 ч. до 17:00 часа.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bg-BG" sz="7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Служителите в информационния център оказват помощ на гражданите при попълване на формулярите; предоставят информация за канцелариите и съдебните процедури; разположението на залите, часа на заседанието; държавните такси; телефони за връзка с институции и др. </a:t>
            </a:r>
          </a:p>
          <a:p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3480569666"/>
      </p:ext>
    </p:extLst>
  </p:cSld>
  <p:clrMapOvr>
    <a:masterClrMapping/>
  </p:clrMapOvr>
  <p:transition spd="slow" advTm="24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115616" y="706204"/>
            <a:ext cx="7704856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g-BG" sz="2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44824"/>
            <a:ext cx="5040560" cy="353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ов контейнер 4"/>
          <p:cNvSpPr>
            <a:spLocks noGrp="1"/>
          </p:cNvSpPr>
          <p:nvPr>
            <p:ph type="body" idx="4294967295"/>
          </p:nvPr>
        </p:nvSpPr>
        <p:spPr>
          <a:xfrm>
            <a:off x="5436096" y="1700808"/>
            <a:ext cx="3168352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служба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«Регистратура»,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разположена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Информационния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център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приемат,  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регистрират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обработват  всички постъпващи в Районен съд - Добрич книжа, в това число – иницииращи документи, съпровождащи документи, призовки, съобщения и писма. Обработва се 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цялата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изходяща кореспонденция на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съда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Служителите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звеното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предоставят справки по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65413"/>
      </p:ext>
    </p:extLst>
  </p:cSld>
  <p:clrMapOvr>
    <a:masterClrMapping/>
  </p:clrMapOvr>
  <p:transition spd="slow" advTm="18415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6989059" cy="302433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US" sz="4400" b="1" dirty="0">
                <a:latin typeface="Times New Roman"/>
                <a:ea typeface="Times New Roman"/>
              </a:rPr>
              <a:t/>
            </a:r>
            <a:br>
              <a:rPr lang="en-US" sz="4400" b="1" dirty="0">
                <a:latin typeface="Times New Roman"/>
                <a:ea typeface="Times New Roman"/>
              </a:rPr>
            </a:br>
            <a:r>
              <a:rPr lang="en-US" sz="4400" b="1" dirty="0">
                <a:latin typeface="Times New Roman"/>
                <a:ea typeface="Times New Roman"/>
              </a:rPr>
              <a:t/>
            </a:r>
            <a:br>
              <a:rPr lang="en-US" sz="4400" b="1" dirty="0">
                <a:latin typeface="Times New Roman"/>
                <a:ea typeface="Times New Roman"/>
              </a:rPr>
            </a:br>
            <a:r>
              <a:rPr lang="en-US" sz="4400" b="1" dirty="0">
                <a:latin typeface="Times New Roman"/>
                <a:ea typeface="Times New Roman"/>
              </a:rPr>
              <a:t/>
            </a:r>
            <a:br>
              <a:rPr lang="en-US" sz="4400" b="1" dirty="0">
                <a:latin typeface="Times New Roman"/>
                <a:ea typeface="Times New Roman"/>
              </a:rPr>
            </a:br>
            <a:r>
              <a:rPr lang="en-US" sz="4400" b="1" dirty="0">
                <a:latin typeface="Times New Roman"/>
                <a:ea typeface="Times New Roman"/>
              </a:rPr>
              <a:t/>
            </a:r>
            <a:br>
              <a:rPr lang="en-US" sz="4400" b="1" dirty="0">
                <a:latin typeface="Times New Roman"/>
                <a:ea typeface="Times New Roman"/>
              </a:rPr>
            </a:br>
            <a:r>
              <a:rPr lang="bg-BG" sz="4400" b="1" dirty="0">
                <a:latin typeface="Times New Roman"/>
                <a:ea typeface="Times New Roman"/>
              </a:rPr>
              <a:t>ДЕН НА ОТВОРЕНИТЕ ВРАТИ </a:t>
            </a:r>
            <a:r>
              <a:rPr lang="bg-BG" sz="3600" b="1" dirty="0">
                <a:latin typeface="Times New Roman"/>
                <a:ea typeface="Times New Roman"/>
              </a:rPr>
              <a:t/>
            </a:r>
            <a:br>
              <a:rPr lang="bg-BG" sz="3600" b="1" dirty="0">
                <a:latin typeface="Times New Roman"/>
                <a:ea typeface="Times New Roman"/>
              </a:rPr>
            </a:br>
            <a:r>
              <a:rPr lang="bg-BG" sz="4400" b="1" dirty="0">
                <a:latin typeface="Times New Roman"/>
                <a:ea typeface="Times New Roman"/>
              </a:rPr>
              <a:t>Районен съд – Добрич</a:t>
            </a:r>
            <a:r>
              <a:rPr lang="bg-BG" sz="3600" b="1" dirty="0">
                <a:latin typeface="Times New Roman"/>
                <a:ea typeface="Times New Roman"/>
              </a:rPr>
              <a:t/>
            </a:r>
            <a:br>
              <a:rPr lang="bg-BG" sz="3600" b="1" dirty="0">
                <a:latin typeface="Times New Roman"/>
                <a:ea typeface="Times New Roman"/>
              </a:rPr>
            </a:br>
            <a:r>
              <a:rPr lang="bg-BG" sz="4400" b="1" dirty="0">
                <a:latin typeface="Times New Roman"/>
                <a:ea typeface="Times New Roman"/>
              </a:rPr>
              <a:t>03.11.2020 година</a:t>
            </a:r>
            <a:r>
              <a:rPr lang="bg-BG" sz="3600" b="1" dirty="0">
                <a:latin typeface="Times New Roman"/>
                <a:ea typeface="Times New Roman"/>
              </a:rPr>
              <a:t/>
            </a:r>
            <a:br>
              <a:rPr lang="bg-BG" sz="3600" b="1" dirty="0">
                <a:latin typeface="Times New Roman"/>
                <a:ea typeface="Times New Roman"/>
              </a:rPr>
            </a:br>
            <a:endParaRPr lang="bg-BG" b="1" dirty="0"/>
          </a:p>
        </p:txBody>
      </p:sp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>
          <a:xfrm>
            <a:off x="18256" y="2996952"/>
            <a:ext cx="9125744" cy="2880320"/>
          </a:xfrm>
        </p:spPr>
        <p:txBody>
          <a:bodyPr>
            <a:normAutofit fontScale="55000" lnSpcReduction="20000"/>
          </a:bodyPr>
          <a:lstStyle/>
          <a:p>
            <a:pPr algn="ctr" fontAlgn="base">
              <a:spcAft>
                <a:spcPts val="0"/>
              </a:spcAft>
            </a:pPr>
            <a:endParaRPr lang="bg-BG" sz="3800" i="1" dirty="0"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bg-BG" sz="4000" b="1" i="1" dirty="0">
                <a:latin typeface="Times New Roman"/>
                <a:ea typeface="Times New Roman"/>
              </a:rPr>
              <a:t>Образователна програма </a:t>
            </a:r>
          </a:p>
          <a:p>
            <a:pPr algn="ctr" fontAlgn="base">
              <a:spcAft>
                <a:spcPts val="0"/>
              </a:spcAft>
            </a:pPr>
            <a:r>
              <a:rPr lang="bg-BG" sz="4000" b="1" i="1" dirty="0">
                <a:latin typeface="Times New Roman"/>
                <a:ea typeface="Times New Roman"/>
              </a:rPr>
              <a:t>„Съдебна власт – информиран избор и гражданско доверие. </a:t>
            </a:r>
          </a:p>
          <a:p>
            <a:pPr algn="ctr" fontAlgn="base">
              <a:spcAft>
                <a:spcPts val="0"/>
              </a:spcAft>
            </a:pPr>
            <a:r>
              <a:rPr lang="bg-BG" sz="4000" b="1" i="1" dirty="0">
                <a:latin typeface="Times New Roman"/>
                <a:ea typeface="Times New Roman"/>
              </a:rPr>
              <a:t>Отворени съдилища и прокуратура“</a:t>
            </a:r>
          </a:p>
          <a:p>
            <a:pPr algn="ctr" fontAlgn="base">
              <a:spcAft>
                <a:spcPts val="0"/>
              </a:spcAft>
            </a:pPr>
            <a:endParaRPr lang="bg-BG" sz="3800" i="1" dirty="0">
              <a:latin typeface="Times New Roman"/>
              <a:ea typeface="Times New Roman"/>
            </a:endParaRPr>
          </a:p>
          <a:p>
            <a:r>
              <a:rPr lang="bg-BG" dirty="0">
                <a:latin typeface="Times New Roman"/>
                <a:ea typeface="Times New Roman"/>
              </a:rPr>
              <a:t>Училища – партньори</a:t>
            </a:r>
            <a:r>
              <a:rPr lang="bg-BG" dirty="0"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r>
              <a:rPr lang="ru-RU" sz="29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ПГ по ветеринарна медицина "Проф.д-р Георги Павлов», </a:t>
            </a:r>
          </a:p>
          <a:p>
            <a:r>
              <a:rPr lang="ru-RU" sz="29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Частна профилирана гимназия по туризъм и предприемачество «Райко Цончев»</a:t>
            </a:r>
          </a:p>
          <a:p>
            <a:r>
              <a:rPr lang="ru-RU" sz="29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Частно основно училище «Мария Монтесори» гр.Добрич</a:t>
            </a:r>
            <a:endParaRPr lang="ru-RU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Aft>
                <a:spcPts val="0"/>
              </a:spcAft>
            </a:pPr>
            <a:endParaRPr lang="bg-BG" sz="1900" dirty="0">
              <a:latin typeface="Times New Roman"/>
              <a:ea typeface="Times New Roman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130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8449">
        <p14:doors dir="vert"/>
      </p:transition>
    </mc:Choice>
    <mc:Fallback xmlns="">
      <p:transition spd="slow" advClick="0" advTm="18449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sz="half" idx="1"/>
          </p:nvPr>
        </p:nvSpPr>
        <p:spPr>
          <a:xfrm>
            <a:off x="520628" y="4259973"/>
            <a:ext cx="4191000" cy="47244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bg-BG" sz="16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    В </a:t>
            </a:r>
            <a:r>
              <a:rPr lang="bg-BG" sz="1600" cap="none" dirty="0">
                <a:solidFill>
                  <a:prstClr val="black"/>
                </a:solidFill>
                <a:latin typeface="Times New Roman"/>
                <a:ea typeface="Times New Roman"/>
              </a:rPr>
              <a:t>деловодството към „Наказателно отделение“ </a:t>
            </a:r>
            <a:r>
              <a:rPr lang="bg-BG" sz="16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се образуват, обработват и съхраняват наказателни </a:t>
            </a:r>
            <a:r>
              <a:rPr lang="bg-BG" sz="16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дела, административно-наказателни дела </a:t>
            </a:r>
            <a:r>
              <a:rPr lang="bg-BG" sz="16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и частни граждански дела.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bg-BG" sz="16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    Служителите осигуряват производството по висящи дела, както и действията по влезли в сила съдебни актове.</a:t>
            </a:r>
          </a:p>
          <a:p>
            <a:endParaRPr lang="en-US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8" y="1329600"/>
            <a:ext cx="3798141" cy="2801389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4294967295"/>
          </p:nvPr>
        </p:nvSpPr>
        <p:spPr>
          <a:xfrm>
            <a:off x="4572000" y="1322015"/>
            <a:ext cx="4637087" cy="1827213"/>
          </a:xfrm>
        </p:spPr>
        <p:txBody>
          <a:bodyPr>
            <a:normAutofit fontScale="32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bg-BG" sz="23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bg-BG" sz="49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В деловодството ще получите точна и своевременна информация по дела, преписи от книжа, протоколи, съдебни удостоверения, изпълнителни листи. Деловодството работи с непрекъснато работно време от 09:00 ч. – 17:00 часа, при спазване на противоепидемичните мерки. </a:t>
            </a:r>
            <a:r>
              <a:rPr lang="bg-BG" sz="2300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   	</a:t>
            </a:r>
            <a:endParaRPr lang="en-US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2" y="3461171"/>
            <a:ext cx="3942157" cy="2865057"/>
          </a:xfrm>
        </p:spPr>
      </p:pic>
    </p:spTree>
    <p:extLst>
      <p:ext uri="{BB962C8B-B14F-4D97-AF65-F5344CB8AC3E}">
        <p14:creationId xmlns:p14="http://schemas.microsoft.com/office/powerpoint/2010/main" val="26052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2">
        <p14:ferris dir="l"/>
      </p:transition>
    </mc:Choice>
    <mc:Fallback xmlns="">
      <p:transition spd="slow" advTm="22642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sz="half" idx="1"/>
          </p:nvPr>
        </p:nvSpPr>
        <p:spPr>
          <a:xfrm>
            <a:off x="261647" y="4506271"/>
            <a:ext cx="4670393" cy="2369341"/>
          </a:xfrm>
        </p:spPr>
        <p:txBody>
          <a:bodyPr>
            <a:noAutofit/>
          </a:bodyPr>
          <a:lstStyle/>
          <a:p>
            <a:pPr marL="90170" lvl="0" indent="269875">
              <a:spcBef>
                <a:spcPts val="0"/>
              </a:spcBef>
              <a:spcAft>
                <a:spcPts val="1000"/>
              </a:spcAft>
              <a:buClrTx/>
              <a:buSzTx/>
            </a:pPr>
            <a:endParaRPr lang="bg-BG" sz="1500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0170" lvl="0" indent="0"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bg-BG" sz="1500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В деловодството към „Гражданско отделение“ се образуват и съхраняват граждански дела, административни дела и частни граждански дела.</a:t>
            </a:r>
            <a:r>
              <a:rPr lang="bg-BG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</a:t>
            </a:r>
            <a:r>
              <a:rPr lang="bg-BG" sz="1500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Служителите осигуряват производство по висящи дела и влезли в сила съдебни актове.</a:t>
            </a:r>
            <a:endParaRPr lang="en-US" sz="1500" dirty="0">
              <a:solidFill>
                <a:srgbClr val="F0A22E">
                  <a:shade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1000"/>
              </a:spcAft>
              <a:buClrTx/>
              <a:buSzTx/>
            </a:pPr>
            <a:endParaRPr lang="bg-BG" sz="1400" cap="none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46" y="1412776"/>
            <a:ext cx="4343400" cy="327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4294967295"/>
          </p:nvPr>
        </p:nvSpPr>
        <p:spPr>
          <a:xfrm>
            <a:off x="5475313" y="997881"/>
            <a:ext cx="3216241" cy="2557982"/>
          </a:xfrm>
        </p:spPr>
        <p:txBody>
          <a:bodyPr>
            <a:normAutofit fontScale="25000" lnSpcReduction="20000"/>
          </a:bodyPr>
          <a:lstStyle/>
          <a:p>
            <a:pPr marL="90170" lvl="0" indent="0"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endParaRPr lang="bg-BG" sz="6000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0170" lv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bg-BG" sz="6000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В звеното може да получите точна и своевременна информация по делата, преписи, протоколи, съдебни удостоверения, изпълнителни листи. Деловодството работи с непрекъснато работно време от 9:00 до 17:00 ч. при спазване на противоепидемичните мерки.</a:t>
            </a:r>
            <a:endParaRPr lang="bg-BG" sz="6000" cap="none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7"/>
          <a:stretch/>
        </p:blipFill>
        <p:spPr bwMode="auto">
          <a:xfrm>
            <a:off x="5643273" y="3584402"/>
            <a:ext cx="2880320" cy="296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5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61">
        <p14:ferris dir="l"/>
      </p:transition>
    </mc:Choice>
    <mc:Fallback xmlns="">
      <p:transition spd="slow" advTm="23361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sz="half" idx="1"/>
          </p:nvPr>
        </p:nvSpPr>
        <p:spPr>
          <a:xfrm>
            <a:off x="440692" y="1510866"/>
            <a:ext cx="4191000" cy="472440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Съдебните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деловодители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съдебноизпълнителната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изпълнителните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дела;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организират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превеждането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постъпилите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след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разпореждане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държавния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съдебен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изпълнител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Контейнер за съдържание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50" y="1510866"/>
            <a:ext cx="3956858" cy="2448098"/>
          </a:xfrm>
        </p:spPr>
      </p:pic>
      <p:pic>
        <p:nvPicPr>
          <p:cNvPr id="10" name="Контейнер за съдържание 9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2" y="3068960"/>
            <a:ext cx="3603625" cy="2611438"/>
          </a:xfrm>
        </p:spPr>
      </p:pic>
      <p:sp>
        <p:nvSpPr>
          <p:cNvPr id="7" name="Текстов контейнер 2">
            <a:extLst>
              <a:ext uri="{FF2B5EF4-FFF2-40B4-BE49-F238E27FC236}">
                <a16:creationId xmlns:a16="http://schemas.microsoft.com/office/drawing/2014/main" xmlns="" id="{AC43C89B-87D2-4D55-9574-BD949DADBB71}"/>
              </a:ext>
            </a:extLst>
          </p:cNvPr>
          <p:cNvSpPr txBox="1">
            <a:spLocks/>
          </p:cNvSpPr>
          <p:nvPr/>
        </p:nvSpPr>
        <p:spPr>
          <a:xfrm>
            <a:off x="4654931" y="4221088"/>
            <a:ext cx="4191000" cy="472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Wingdings 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звеното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молби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образуване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изпълнителни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представен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изпълнителен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лист;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справки  по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висящи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изпълнителни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дела;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издават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преписи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удостоверения  за наличие или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изпълнителни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25">
        <p14:ferris dir="l"/>
      </p:transition>
    </mc:Choice>
    <mc:Fallback xmlns="">
      <p:transition spd="slow" advTm="28225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sz="half" idx="1"/>
          </p:nvPr>
        </p:nvSpPr>
        <p:spPr>
          <a:xfrm>
            <a:off x="533901" y="1298448"/>
            <a:ext cx="2741955" cy="2471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sz="2000" cap="none" dirty="0" err="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Основната</a:t>
            </a:r>
            <a:r>
              <a:rPr lang="ru-RU" sz="2000" cap="none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дейност на съдебните секретари е да изготвят протоколите от съдебните заседания и съпътстващите ги документи като писма, призовки и други.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4294967295"/>
          </p:nvPr>
        </p:nvSpPr>
        <p:spPr>
          <a:xfrm>
            <a:off x="467544" y="4552135"/>
            <a:ext cx="6101373" cy="25908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cap="none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    Те имат и много други задължения, като изготвянето на документи за изплащане на определените от съда суми за възнаграждения и разноски по делата; изготвянето на различни видове справки, свързани с движението на делата; заместване на отсъстващи служители от други звена.</a:t>
            </a:r>
            <a:endParaRPr lang="bg-BG" sz="2000" cap="none" dirty="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30" y="1298448"/>
            <a:ext cx="4289367" cy="3108960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291840"/>
            <a:ext cx="2493238" cy="3108960"/>
          </a:xfrm>
        </p:spPr>
      </p:pic>
    </p:spTree>
    <p:extLst>
      <p:ext uri="{BB962C8B-B14F-4D97-AF65-F5344CB8AC3E}">
        <p14:creationId xmlns:p14="http://schemas.microsoft.com/office/powerpoint/2010/main" val="114305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923">
        <p14:conveyor dir="l"/>
        <p:sndAc>
          <p:stSnd>
            <p:snd r:embed="rId2" name="type.wav"/>
          </p:stSnd>
        </p:sndAc>
      </p:transition>
    </mc:Choice>
    <mc:Fallback xmlns="">
      <p:transition spd="slow" advTm="21923">
        <p:fade/>
        <p:sndAc>
          <p:stSnd>
            <p:snd r:embed="rId5" name="typ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6012160" cy="4176464"/>
          </a:xfrm>
        </p:spPr>
      </p:pic>
      <p:sp>
        <p:nvSpPr>
          <p:cNvPr id="3" name="Контейнер за съдържание 2"/>
          <p:cNvSpPr>
            <a:spLocks noGrp="1"/>
          </p:cNvSpPr>
          <p:nvPr>
            <p:ph sz="half" idx="2"/>
          </p:nvPr>
        </p:nvSpPr>
        <p:spPr>
          <a:xfrm>
            <a:off x="6300192" y="1700808"/>
            <a:ext cx="2304256" cy="4856534"/>
          </a:xfrm>
        </p:spPr>
        <p:txBody>
          <a:bodyPr>
            <a:normAutofit fontScale="62500" lnSpcReduction="2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служба „Архив“ се съхраняват всички свършени дела, деловодни книги и други документи, създадени в резултат от дейността на Районен съд – Добрич от 1958 година насам.  От службата могат да Ви предоставят информация по архивните дела и запазените документи, заверени преписи от тях, справки и удостоверения.</a:t>
            </a:r>
            <a:endParaRPr lang="bg-BG" sz="2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843">
        <p14:conveyor dir="l"/>
      </p:transition>
    </mc:Choice>
    <mc:Fallback xmlns="">
      <p:transition spd="slow" advTm="16843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</p:spPr>
        <p:txBody>
          <a:bodyPr/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8"/>
          <a:stretch/>
        </p:blipFill>
        <p:spPr>
          <a:xfrm>
            <a:off x="-15541" y="1628800"/>
            <a:ext cx="4659549" cy="4032448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63" y="1628800"/>
            <a:ext cx="4508237" cy="4046630"/>
          </a:xfrm>
        </p:spPr>
      </p:pic>
    </p:spTree>
    <p:extLst>
      <p:ext uri="{BB962C8B-B14F-4D97-AF65-F5344CB8AC3E}">
        <p14:creationId xmlns:p14="http://schemas.microsoft.com/office/powerpoint/2010/main" val="10305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59">
        <p14:ferris dir="l"/>
      </p:transition>
    </mc:Choice>
    <mc:Fallback xmlns="">
      <p:transition spd="slow" advTm="27359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8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sz="half" idx="1"/>
          </p:nvPr>
        </p:nvSpPr>
        <p:spPr>
          <a:xfrm>
            <a:off x="72450" y="4642840"/>
            <a:ext cx="4571558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Работата на призовкарите е организирана общо с Окръжен съд – Добрич по силата на споразумение по чл. 73, ал. 1 и ал. 2 от Правилника за администрацията в съдилищата.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3892512" cy="3115736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4294967295"/>
          </p:nvPr>
        </p:nvSpPr>
        <p:spPr>
          <a:xfrm>
            <a:off x="5131736" y="4240560"/>
            <a:ext cx="4012264" cy="216024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bg-BG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r>
              <a:rPr lang="bg-BG" sz="2400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Призовкарите</a:t>
            </a:r>
            <a:r>
              <a:rPr lang="bg-BG" sz="2400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отговарят за своевременното и законосъобразно връчване на призовките и съдебните книжа съгласно правилата на процесуалните закони.</a:t>
            </a:r>
            <a:endParaRPr lang="en-US" sz="2400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64" y="1412776"/>
            <a:ext cx="4012264" cy="3115736"/>
          </a:xfrm>
        </p:spPr>
      </p:pic>
    </p:spTree>
    <p:extLst>
      <p:ext uri="{BB962C8B-B14F-4D97-AF65-F5344CB8AC3E}">
        <p14:creationId xmlns:p14="http://schemas.microsoft.com/office/powerpoint/2010/main" val="7299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673">
        <p14:conveyor dir="l"/>
      </p:transition>
    </mc:Choice>
    <mc:Fallback xmlns="">
      <p:transition spd="slow" advTm="20673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/>
          <a:lstStyle/>
          <a:p>
            <a:pPr algn="ctr"/>
            <a:r>
              <a:rPr lang="bg-BG" sz="3200" b="1" cap="none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0A22E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609620" cy="4104456"/>
          </a:xfrm>
        </p:spPr>
      </p:pic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932040" y="1774978"/>
            <a:ext cx="3888432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</a:t>
            </a:r>
            <a:r>
              <a:rPr lang="bg-BG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През 2018г. между Окръжен съд – Добрич, Районен съд - Добрич и медиатори от съдебния район бе сключено споразумение за сътрудничество за насочване към медиация. </a:t>
            </a:r>
          </a:p>
          <a:p>
            <a:pPr marL="0" lvl="0" indent="44958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bg-BG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 2020г., по проект на </a:t>
            </a:r>
            <a:r>
              <a:rPr lang="bg-BG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Окръжен съд – Добрич, съвместно с МП и ВСС, една от залите на Районен съд - Добрич</a:t>
            </a:r>
            <a:r>
              <a:rPr lang="bg-BG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</a:t>
            </a:r>
            <a:r>
              <a:rPr lang="bg-BG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 оборудвана като кабинет за провеждане на сесиите по медиация. Определен е координатор по медиация – служител от районния съд, който отговаря на запитвания във връзка с медиацията; предоставя информация за медиаторите; осигурява образци на документи; организира използването на помещението за медиация.</a:t>
            </a:r>
          </a:p>
          <a:p>
            <a:pPr marL="0" indent="0" algn="just">
              <a:buNone/>
            </a:pPr>
            <a:endParaRPr lang="bg-BG" sz="2500" dirty="0"/>
          </a:p>
        </p:txBody>
      </p:sp>
    </p:spTree>
    <p:extLst>
      <p:ext uri="{BB962C8B-B14F-4D97-AF65-F5344CB8AC3E}">
        <p14:creationId xmlns:p14="http://schemas.microsoft.com/office/powerpoint/2010/main" val="373874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598">
        <p14:prism isInverted="1"/>
      </p:transition>
    </mc:Choice>
    <mc:Fallback xmlns="">
      <p:transition spd="slow" advTm="25598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cap="none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0A22E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dirty="0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3600735" cy="4411960"/>
          </a:xfrm>
        </p:spPr>
        <p:txBody>
          <a:bodyPr>
            <a:normAutofit fontScale="92500"/>
          </a:bodyPr>
          <a:lstStyle/>
          <a:p>
            <a:pPr marL="0" lvl="0" indent="0">
              <a:buClr>
                <a:srgbClr val="F0A22E"/>
              </a:buClr>
              <a:buNone/>
            </a:pPr>
            <a:r>
              <a:rPr lang="bg-BG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</a:t>
            </a:r>
            <a:r>
              <a:rPr lang="bg-BG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2018г. изслушването на деца в Районен съд - Добрич вече може да се провежда извън съдебните зали в специално оборудвано помещение - „синя стая“, което дава възможност изслушването и разпитите на малолетни и непълнолетни, влезли по една или друга причина в досег с правосъдието, да се осъществяват в спокойна и предразполагаща обстановка, от обучени специалисти - педагози, психолози, социални работници. </a:t>
            </a:r>
            <a:endParaRPr lang="bg-BG" sz="21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4294967295"/>
          </p:nvPr>
        </p:nvSpPr>
        <p:spPr>
          <a:xfrm>
            <a:off x="4976894" y="4077072"/>
            <a:ext cx="4032250" cy="17272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6400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Стаята е изградена по проект на Окръжен съд – Добрич от Министерството на правосъдието с финансовата подкрепа на българо - швейцарската програма за сътрудничество по проект “Укрепване на правния и институционалния капацитет на съдебната система в сферата на младежкото правосъдие”.</a:t>
            </a:r>
            <a:endParaRPr lang="en-US" sz="6400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buClr>
                <a:srgbClr val="F0A22E"/>
              </a:buClr>
              <a:buNone/>
            </a:pPr>
            <a:endParaRPr lang="bg-BG" sz="700" dirty="0">
              <a:solidFill>
                <a:srgbClr val="000000"/>
              </a:solidFill>
              <a:latin typeface="Book Antiqua" pitchFamily="18" charset="0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22" y="1988840"/>
            <a:ext cx="4068278" cy="20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8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16">
        <p14:prism isContent="1"/>
      </p:transition>
    </mc:Choice>
    <mc:Fallback xmlns="">
      <p:transition spd="slow" advTm="30116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259632" y="5486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bg-BG" sz="3200" dirty="0">
                <a:effectLst/>
                <a:latin typeface="Times New Roman"/>
                <a:ea typeface="Times New Roman"/>
              </a:rPr>
              <a:t>	</a:t>
            </a: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323528" y="544325"/>
            <a:ext cx="8668072" cy="724435"/>
          </a:xfrm>
        </p:spPr>
        <p:txBody>
          <a:bodyPr>
            <a:normAutofit/>
          </a:bodyPr>
          <a:lstStyle/>
          <a:p>
            <a:pPr algn="ctr"/>
            <a:r>
              <a:rPr lang="bg-BG" sz="3200" b="1" cap="none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0A22E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en-US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323528" y="1273115"/>
            <a:ext cx="8686800" cy="5828293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spcBef>
                <a:spcPts val="0"/>
              </a:spcBef>
              <a:buClrTx/>
              <a:buSzTx/>
              <a:buNone/>
            </a:pPr>
            <a:r>
              <a:rPr lang="bg-BG" sz="6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</a:t>
            </a:r>
            <a:r>
              <a:rPr lang="bg-BG" sz="7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учениците от Професионална гимназия по ветеринарна медицина Проф.д-р Георги Павлов“ – Добрич, Частна профилирана гимназия по туризъм и предприемачество „Райко Цончев“ и Частно основно училище „Мария Монтесори“ – Добрич през годината беше предоставена подробна информация за статута, структурата и функциите на съдебната власт. Съдиите-лектори ги запознаха също със следните теми на лекциите:</a:t>
            </a:r>
            <a:r>
              <a:rPr lang="bg-BG" sz="7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„Разделение на властите според Конституцията на Република България. Функции на съдебната власт. Структура на съдебната система. Висш съдебен съвет.“; „Представяне на професиите съдия, прокурор, следовател и запознаване със статуса на магистратите.“; „Домашното насилие над малолетни и непълнолетни и мерките за защита на правата на жертвите.“; „Трафик на хора.“; „Съдебни процедури с участие на деца и правата на децата в тези процедури, органи, които могат да им предложат подкрепа и защита.“; „Хулигански прояви на непълнолетни лица и последици. Детското насилие.“</a:t>
            </a:r>
            <a:endParaRPr lang="bg-BG" sz="76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ts val="0"/>
              </a:spcBef>
              <a:buClrTx/>
              <a:buSzTx/>
              <a:buNone/>
            </a:pPr>
            <a:r>
              <a:rPr lang="bg-BG" sz="7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След отпадане на епидемичните мерки ще бъдат проведени симулативни процеси – по сюжет на българска приказка с учениците от </a:t>
            </a:r>
            <a:r>
              <a:rPr lang="en-US" sz="7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 – VII </a:t>
            </a:r>
            <a:r>
              <a:rPr lang="bg-BG" sz="7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клас на Частно основно училище „Мария Монтесори“ – Добрич  на тема: „Патаран и Цървулан“ и по действителен съдебен казус с гимназистите от ПГВМ Проф.д-р Георги Павлов“ – Добрич.</a:t>
            </a:r>
          </a:p>
          <a:p>
            <a:pPr marL="0" lvl="0" indent="0" fontAlgn="base">
              <a:spcBef>
                <a:spcPts val="0"/>
              </a:spcBef>
              <a:buClrTx/>
              <a:buSzTx/>
              <a:buNone/>
            </a:pPr>
            <a:r>
              <a:rPr lang="bg-BG" sz="7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Мероприятията се провеждат по линия на </a:t>
            </a:r>
            <a:r>
              <a:rPr lang="bg-BG" sz="7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Образователната програма "Съдебната власт - информиран избор и гражданско доверие. Отворени съдилища и прокуратура", в която Районен съд – Добрич участва за пета поредна година.</a:t>
            </a:r>
            <a:endParaRPr lang="en-US" sz="7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11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38">
        <p14:prism isContent="1"/>
      </p:transition>
    </mc:Choice>
    <mc:Fallback xmlns="">
      <p:transition spd="slow" advTm="533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cap="none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0A22E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en-US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ts val="0"/>
              </a:spcBef>
              <a:buClrTx/>
              <a:buSzTx/>
              <a:buNone/>
            </a:pPr>
            <a:r>
              <a:rPr lang="bg-BG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	</a:t>
            </a:r>
            <a:r>
              <a:rPr lang="bg-BG" sz="2800" dirty="0">
                <a:solidFill>
                  <a:prstClr val="black"/>
                </a:solidFill>
                <a:latin typeface="Times New Roman"/>
                <a:ea typeface="Times New Roman"/>
              </a:rPr>
              <a:t>В Деня на отворените врати в Районен съд – Добрич се провеждат и финалните дейности по Образователната програма. Двете инициативи имат общата цел да осигурят информация за работата на съдебната власт – открито, достъпно и прозрачно.</a:t>
            </a:r>
          </a:p>
          <a:p>
            <a:pPr marL="0" lvl="0" indent="0" fontAlgn="base">
              <a:spcBef>
                <a:spcPts val="0"/>
              </a:spcBef>
              <a:buClrTx/>
              <a:buSzTx/>
              <a:buNone/>
            </a:pPr>
            <a:r>
              <a:rPr lang="bg-BG" sz="2800" dirty="0">
                <a:solidFill>
                  <a:prstClr val="black"/>
                </a:solidFill>
                <a:latin typeface="Times New Roman"/>
                <a:ea typeface="Times New Roman"/>
              </a:rPr>
              <a:t>	Извънредната епидемична обстановка в страната през 2020 година не позволява традиционните присъствени мероприятия. Затова представяме на обществеността дейността на съда под формата на кратка презентация.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8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867">
        <p14:doors dir="vert"/>
      </p:transition>
    </mc:Choice>
    <mc:Fallback xmlns="">
      <p:transition spd="slow" advTm="21867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539552" y="6165304"/>
            <a:ext cx="84582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cap="none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0A22E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en-US" dirty="0"/>
          </a:p>
        </p:txBody>
      </p:sp>
      <p:pic>
        <p:nvPicPr>
          <p:cNvPr id="2" name="Контейнер за съдържание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496944" cy="4536504"/>
          </a:xfrm>
        </p:spPr>
      </p:pic>
      <p:sp>
        <p:nvSpPr>
          <p:cNvPr id="8" name="Текстов контейнер 7"/>
          <p:cNvSpPr>
            <a:spLocks noGrp="1"/>
          </p:cNvSpPr>
          <p:nvPr>
            <p:ph type="body" idx="2"/>
          </p:nvPr>
        </p:nvSpPr>
        <p:spPr>
          <a:xfrm>
            <a:off x="323528" y="260648"/>
            <a:ext cx="8496944" cy="1368152"/>
          </a:xfrm>
        </p:spPr>
        <p:txBody>
          <a:bodyPr>
            <a:normAutofit fontScale="25000" lnSpcReduction="20000"/>
          </a:bodyPr>
          <a:lstStyle/>
          <a:p>
            <a:pPr lvl="0" fontAlgn="base">
              <a:lnSpc>
                <a:spcPct val="120000"/>
              </a:lnSpc>
              <a:spcBef>
                <a:spcPts val="0"/>
              </a:spcBef>
              <a:buClrTx/>
              <a:buSzTx/>
            </a:pPr>
            <a:r>
              <a:rPr lang="bg-BG" sz="6800" dirty="0">
                <a:solidFill>
                  <a:prstClr val="black"/>
                </a:solidFill>
                <a:latin typeface="Times New Roman"/>
                <a:ea typeface="Times New Roman"/>
              </a:rPr>
              <a:t>      </a:t>
            </a:r>
            <a:r>
              <a:rPr lang="bg-BG" sz="6800" i="1" dirty="0">
                <a:solidFill>
                  <a:prstClr val="black"/>
                </a:solidFill>
                <a:latin typeface="Times New Roman"/>
                <a:ea typeface="Times New Roman"/>
              </a:rPr>
              <a:t>Завършваме презентацията с рисунките на децата от </a:t>
            </a:r>
            <a:r>
              <a:rPr lang="en-US" sz="6800" i="1" dirty="0">
                <a:solidFill>
                  <a:prstClr val="black"/>
                </a:solidFill>
                <a:latin typeface="Times New Roman"/>
                <a:ea typeface="Times New Roman"/>
              </a:rPr>
              <a:t>V – VII </a:t>
            </a:r>
            <a:r>
              <a:rPr lang="bg-BG" sz="6800" i="1" dirty="0">
                <a:solidFill>
                  <a:prstClr val="black"/>
                </a:solidFill>
                <a:latin typeface="Times New Roman"/>
                <a:ea typeface="Times New Roman"/>
              </a:rPr>
              <a:t>клас на Частно основно училище „Мария Монтесори“ – Добрич на тема: „Правосъдие“ и с увереността, че с нея и с всички </a:t>
            </a:r>
            <a:r>
              <a:rPr lang="bg-BG" sz="68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мероприятия </a:t>
            </a:r>
            <a:r>
              <a:rPr lang="bg-BG" sz="6800" i="1" dirty="0">
                <a:solidFill>
                  <a:prstClr val="black"/>
                </a:solidFill>
                <a:latin typeface="Times New Roman"/>
                <a:ea typeface="Times New Roman"/>
              </a:rPr>
              <a:t>по образователната програма сме успели да представим дейността на съда открито и достъпно, както и да събудим интереса на децата към работата на съдията</a:t>
            </a:r>
            <a:r>
              <a:rPr lang="bg-BG" sz="3600" i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541">
        <p14:doors dir="vert"/>
      </p:transition>
    </mc:Choice>
    <mc:Fallback xmlns="">
      <p:transition spd="slow" advTm="2154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179512" y="1340768"/>
            <a:ext cx="8712968" cy="4832092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base"/>
            <a:r>
              <a:rPr lang="bg-BG" sz="2400" dirty="0">
                <a:effectLst/>
                <a:latin typeface="Times New Roman"/>
                <a:ea typeface="Times New Roman"/>
              </a:rPr>
              <a:t>       </a:t>
            </a:r>
            <a:r>
              <a:rPr lang="bg-BG" sz="2800" dirty="0">
                <a:effectLst/>
                <a:latin typeface="Times New Roman"/>
                <a:ea typeface="Times New Roman"/>
              </a:rPr>
              <a:t>Република България е правова държава. Тя се управлява според Конституцията и законите на страната.</a:t>
            </a:r>
          </a:p>
          <a:p>
            <a:pPr indent="457200" fontAlgn="base"/>
            <a:r>
              <a:rPr lang="bg-BG" sz="2800" dirty="0">
                <a:effectLst/>
                <a:latin typeface="Times New Roman"/>
                <a:ea typeface="Times New Roman"/>
              </a:rPr>
              <a:t>Съдебната власт е държавна власт, която защитава правата и законните интереси на гражданите, юридическите лица и държавата.</a:t>
            </a:r>
          </a:p>
          <a:p>
            <a:pPr indent="457200" fontAlgn="base"/>
            <a:r>
              <a:rPr lang="bg-BG" sz="2800" dirty="0">
                <a:effectLst/>
                <a:latin typeface="Times New Roman"/>
                <a:ea typeface="Times New Roman"/>
              </a:rPr>
              <a:t>Съдебната власт е независима. Тази независимост придава стабилност, ненакърнимост и справедливост на съдебните актове. При осъществяване на своите функции съдиите, съдебните заседатели, прокурорите и следователите се подчиняват само на закона. </a:t>
            </a:r>
          </a:p>
        </p:txBody>
      </p:sp>
    </p:spTree>
    <p:extLst>
      <p:ext uri="{BB962C8B-B14F-4D97-AF65-F5344CB8AC3E}">
        <p14:creationId xmlns:p14="http://schemas.microsoft.com/office/powerpoint/2010/main" val="4758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100">
        <p14:window dir="vert"/>
      </p:transition>
    </mc:Choice>
    <mc:Fallback xmlns="">
      <p:transition spd="slow" advTm="231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251520" y="1268760"/>
            <a:ext cx="878497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fontAlgn="base"/>
            <a:r>
              <a:rPr lang="bg-BG" sz="2800" dirty="0">
                <a:effectLst/>
                <a:latin typeface="Times New Roman"/>
                <a:ea typeface="Times New Roman"/>
              </a:rPr>
              <a:t>Съдилищата в Република България са районни, окръжни, административни, военни, апелативни, специализиран наказателен съд, апелативен специализиран наказателен съд, Върховен касационен съд и Върховен административен съд. </a:t>
            </a:r>
          </a:p>
          <a:p>
            <a:pPr indent="457200" fontAlgn="base"/>
            <a:r>
              <a:rPr lang="bg-BG" sz="2800" dirty="0">
                <a:latin typeface="Times New Roman"/>
                <a:ea typeface="Times New Roman"/>
              </a:rPr>
              <a:t>Съдебното производство по граждански и наказателни дела е триинстанционно - първоинстанционно, въззивно и касационно, освен ако в закон е предвидено друго, а съдебното производство по административни дела е двуинстанционно - първоинстанционно и касационно. </a:t>
            </a:r>
            <a:endParaRPr lang="en-US" sz="2800" dirty="0">
              <a:latin typeface="Times New Roman"/>
              <a:ea typeface="Times New Roman"/>
            </a:endParaRPr>
          </a:p>
          <a:p>
            <a:pPr indent="457200" algn="just" fontAlgn="base"/>
            <a:endParaRPr lang="bg-BG" sz="32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3232567"/>
      </p:ext>
    </p:extLst>
  </p:cSld>
  <p:clrMapOvr>
    <a:masterClrMapping/>
  </p:clrMapOvr>
  <p:transition spd="slow" advTm="23373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bg-BG" sz="3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     </a:t>
            </a:r>
            <a:r>
              <a:rPr lang="bg-BG" sz="3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Районният съд е основен първоинстанционен съд. На него са подсъдни всички дела освен тези, които със закон са определени като подсъдни на друг съд.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bg-BG" sz="3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</a:t>
            </a:r>
            <a:r>
              <a:rPr lang="ru-RU" sz="3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Съдиите разглеждат първоинстанционни дела в състав от един съдия, а по наказателни дела в състав от един съдия и двама съдебни заседатели в предвидените от закона случаи. Актовете по делата на </a:t>
            </a:r>
            <a:r>
              <a:rPr lang="ru-RU" sz="31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районния</a:t>
            </a:r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съд</a:t>
            </a:r>
            <a:r>
              <a:rPr lang="ru-RU" sz="3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подлежат </a:t>
            </a:r>
            <a:r>
              <a:rPr lang="ru-RU" sz="3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инстанционна проверка пред </a:t>
            </a:r>
            <a:r>
              <a:rPr lang="ru-RU" sz="31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съответния</a:t>
            </a:r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окръжен</a:t>
            </a:r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или </a:t>
            </a:r>
            <a:r>
              <a:rPr lang="ru-RU" sz="31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административен</a:t>
            </a:r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съд</a:t>
            </a:r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1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23">
        <p:split orient="vert"/>
      </p:transition>
    </mc:Choice>
    <mc:Fallback xmlns="">
      <p:transition spd="slow" advTm="18523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08" y="1719394"/>
            <a:ext cx="5303092" cy="3890356"/>
          </a:xfrm>
        </p:spPr>
      </p:pic>
      <p:sp>
        <p:nvSpPr>
          <p:cNvPr id="3" name="Текстов контейнер 2"/>
          <p:cNvSpPr>
            <a:spLocks noGrp="1"/>
          </p:cNvSpPr>
          <p:nvPr>
            <p:ph type="body" idx="4294967295"/>
          </p:nvPr>
        </p:nvSpPr>
        <p:spPr>
          <a:xfrm>
            <a:off x="251520" y="1719394"/>
            <a:ext cx="3435963" cy="4619625"/>
          </a:xfrm>
        </p:spPr>
        <p:txBody>
          <a:bodyPr>
            <a:normAutofit/>
          </a:bodyPr>
          <a:lstStyle/>
          <a:p>
            <a:pPr indent="0" fontAlgn="base">
              <a:spcAft>
                <a:spcPts val="0"/>
              </a:spcAft>
              <a:buNone/>
            </a:pPr>
            <a:r>
              <a:rPr lang="bg-BG" sz="1800" dirty="0">
                <a:solidFill>
                  <a:schemeClr val="tx1"/>
                </a:solidFill>
                <a:latin typeface="Times New Roman"/>
                <a:ea typeface="Times New Roman"/>
              </a:rPr>
              <a:t>     Районен съд – Добрич се намира на адрес ул. „Д-р Константин Стоилов“ 7. </a:t>
            </a:r>
          </a:p>
          <a:p>
            <a:pPr indent="0" fontAlgn="base">
              <a:spcAft>
                <a:spcPts val="0"/>
              </a:spcAft>
              <a:buNone/>
            </a:pPr>
            <a:r>
              <a:rPr lang="bg-BG" sz="1800" dirty="0">
                <a:solidFill>
                  <a:schemeClr val="tx1"/>
                </a:solidFill>
                <a:latin typeface="Times New Roman"/>
                <a:ea typeface="Times New Roman"/>
              </a:rPr>
              <a:t>     В Съдебната палата се помещават също Окръжен съд – Добрич, Окръжна прокуратура – Добрич, Районна прокуратура – Добрич и Областно звено „Охрана -Добрич“.</a:t>
            </a:r>
          </a:p>
          <a:p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EBD0CAC3-7D6B-47AE-9130-39EDCCFAA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27439"/>
            <a:ext cx="8687553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468">
        <p:circle/>
      </p:transition>
    </mc:Choice>
    <mc:Fallback xmlns="">
      <p:transition spd="slow" advTm="15468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>
            <a:extLst>
              <a:ext uri="{FF2B5EF4-FFF2-40B4-BE49-F238E27FC236}">
                <a16:creationId xmlns:a16="http://schemas.microsoft.com/office/drawing/2014/main" xmlns="" id="{B0FD565F-237F-43A9-8E11-12D44905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bg-BG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11499" r="10209" b="11184"/>
          <a:stretch/>
        </p:blipFill>
        <p:spPr>
          <a:xfrm>
            <a:off x="4837959" y="1484784"/>
            <a:ext cx="4312535" cy="4218784"/>
          </a:xfrm>
        </p:spPr>
      </p:pic>
      <p:sp>
        <p:nvSpPr>
          <p:cNvPr id="5" name="Текстов контейнер 4"/>
          <p:cNvSpPr>
            <a:spLocks noGrp="1"/>
          </p:cNvSpPr>
          <p:nvPr>
            <p:ph sz="half" idx="2"/>
          </p:nvPr>
        </p:nvSpPr>
        <p:spPr>
          <a:xfrm>
            <a:off x="494559" y="1484784"/>
            <a:ext cx="4343400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Административното ръководство на съда се осъществява от Административен ръководител – председател и от Заместник на председателя.	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bg-BG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Добричкият районен съд се състои от 17 съдии, които разглеждат граждански, наказателни и административни дела в две обособени отделения – Гражданско и Наказателно. В съда работят още 3-ма държавни съдебни изпълнители и 4-ма съдии по вписванията. Дейността на администрацията се изпълнява от 40 съдебни служители.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0744724"/>
      </p:ext>
    </p:extLst>
  </p:cSld>
  <p:clrMapOvr>
    <a:masterClrMapping/>
  </p:clrMapOvr>
  <p:transition spd="slow" advTm="24906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 НА ОТВОРЕНИТЕ ВРАТИ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Контейнер за съдържание 1">
            <a:extLst>
              <a:ext uri="{FF2B5EF4-FFF2-40B4-BE49-F238E27FC236}">
                <a16:creationId xmlns:a16="http://schemas.microsoft.com/office/drawing/2014/main" xmlns="" id="{CB5BB4DB-4856-4818-9080-7EB8C4086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4168" y="1700808"/>
            <a:ext cx="2904383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общо организационно и административно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отговаря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изготвя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съдиите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длъжност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служители.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Разпорежданията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Председателя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работа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задължителни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служители.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2"/>
          <a:stretch/>
        </p:blipFill>
        <p:spPr>
          <a:xfrm>
            <a:off x="-9190" y="1700808"/>
            <a:ext cx="5715446" cy="4356124"/>
          </a:xfrm>
        </p:spPr>
      </p:pic>
    </p:spTree>
    <p:extLst>
      <p:ext uri="{BB962C8B-B14F-4D97-AF65-F5344CB8AC3E}">
        <p14:creationId xmlns:p14="http://schemas.microsoft.com/office/powerpoint/2010/main" val="1322075752"/>
      </p:ext>
    </p:extLst>
  </p:cSld>
  <p:clrMapOvr>
    <a:masterClrMapping/>
  </p:clrMapOvr>
  <p:transition spd="slow" advTm="21015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Средни">
  <a:themeElements>
    <a:clrScheme name="Средн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редн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редн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2235</TotalTime>
  <Words>1788</Words>
  <Application>Microsoft Office PowerPoint</Application>
  <PresentationFormat>Презентация на цял екран (4:3)</PresentationFormat>
  <Paragraphs>91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30</vt:i4>
      </vt:variant>
    </vt:vector>
  </HeadingPairs>
  <TitlesOfParts>
    <vt:vector size="32" baseType="lpstr">
      <vt:lpstr>1_Средни</vt:lpstr>
      <vt:lpstr>Пътуване</vt:lpstr>
      <vt:lpstr>Презентация на PowerPoint</vt:lpstr>
      <vt:lpstr>    ДЕН НА ОТВОРЕНИТЕ ВРАТИ  Районен съд – Добрич 03.11.2020 година 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Презентация на PowerPoint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  <vt:lpstr>ДЕН НА ОТВОРЕНИТЕ ВРАТИ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marev</dc:creator>
  <cp:lastModifiedBy>user</cp:lastModifiedBy>
  <cp:revision>224</cp:revision>
  <dcterms:created xsi:type="dcterms:W3CDTF">2020-10-31T06:17:23Z</dcterms:created>
  <dcterms:modified xsi:type="dcterms:W3CDTF">2020-11-03T07:31:45Z</dcterms:modified>
</cp:coreProperties>
</file>