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notesSlides/notesSlide28.xml" ContentType="application/vnd.openxmlformats-officedocument.presentationml.notesSlide+xml"/>
  <Override PartName="/ppt/charts/chart31.xml" ContentType="application/vnd.openxmlformats-officedocument.drawingml.chart+xml"/>
  <Override PartName="/ppt/notesSlides/notesSlide29.xml" ContentType="application/vnd.openxmlformats-officedocument.presentationml.notesSlide+xml"/>
  <Override PartName="/ppt/charts/chart32.xml" ContentType="application/vnd.openxmlformats-officedocument.drawingml.chart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notesSlides/notesSlide3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33.xml" ContentType="application/vnd.openxmlformats-officedocument.presentationml.notesSlide+xml"/>
  <Override PartName="/ppt/charts/chart39.xml" ContentType="application/vnd.openxmlformats-officedocument.drawingml.chart+xml"/>
  <Override PartName="/ppt/notesSlides/notesSlide34.xml" ContentType="application/vnd.openxmlformats-officedocument.presentationml.notesSlide+xml"/>
  <Override PartName="/ppt/charts/chart40.xml" ContentType="application/vnd.openxmlformats-officedocument.drawingml.chart+xml"/>
  <Override PartName="/ppt/notesSlides/notesSlide35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6.xml" ContentType="application/vnd.openxmlformats-officedocument.presentationml.notesSlide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hart48.xml" ContentType="application/vnd.openxmlformats-officedocument.drawingml.chart+xml"/>
  <Override PartName="/ppt/notesSlides/notesSlide40.xml" ContentType="application/vnd.openxmlformats-officedocument.presentationml.notesSlide+xml"/>
  <Override PartName="/ppt/charts/chart49.xml" ContentType="application/vnd.openxmlformats-officedocument.drawingml.chart+xml"/>
  <Override PartName="/ppt/notesSlides/notesSlide41.xml" ContentType="application/vnd.openxmlformats-officedocument.presentationml.notesSlide+xml"/>
  <Override PartName="/ppt/charts/chart50.xml" ContentType="application/vnd.openxmlformats-officedocument.drawingml.chart+xml"/>
  <Override PartName="/ppt/notesSlides/notesSlide42.xml" ContentType="application/vnd.openxmlformats-officedocument.presentationml.notesSlide+xml"/>
  <Override PartName="/ppt/charts/chart51.xml" ContentType="application/vnd.openxmlformats-officedocument.drawingml.chart+xml"/>
  <Override PartName="/ppt/notesSlides/notesSlide43.xml" ContentType="application/vnd.openxmlformats-officedocument.presentationml.notesSlide+xml"/>
  <Override PartName="/ppt/charts/chart52.xml" ContentType="application/vnd.openxmlformats-officedocument.drawingml.chart+xml"/>
  <Override PartName="/ppt/notesSlides/notesSlide44.xml" ContentType="application/vnd.openxmlformats-officedocument.presentationml.notesSlide+xml"/>
  <Override PartName="/ppt/charts/chart53.xml" ContentType="application/vnd.openxmlformats-officedocument.drawingml.chart+xml"/>
  <Override PartName="/ppt/notesSlides/notesSlide45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notesSlides/notesSlide46.xml" ContentType="application/vnd.openxmlformats-officedocument.presentationml.notesSlide+xml"/>
  <Override PartName="/ppt/charts/chart57.xml" ContentType="application/vnd.openxmlformats-officedocument.drawingml.chart+xml"/>
  <Override PartName="/ppt/theme/themeOverride1.xml" ContentType="application/vnd.openxmlformats-officedocument.themeOverride+xml"/>
  <Override PartName="/ppt/notesSlides/notesSlide47.xml" ContentType="application/vnd.openxmlformats-officedocument.presentationml.notesSlide+xml"/>
  <Override PartName="/ppt/charts/chart58.xml" ContentType="application/vnd.openxmlformats-officedocument.drawingml.chart+xml"/>
  <Override PartName="/ppt/notesSlides/notesSlide48.xml" ContentType="application/vnd.openxmlformats-officedocument.presentationml.notesSlide+xml"/>
  <Override PartName="/ppt/charts/chart59.xml" ContentType="application/vnd.openxmlformats-officedocument.drawingml.chart+xml"/>
  <Override PartName="/ppt/notesSlides/notesSlide49.xml" ContentType="application/vnd.openxmlformats-officedocument.presentationml.notesSlide+xml"/>
  <Override PartName="/ppt/charts/chart60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61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62.xml" ContentType="application/vnd.openxmlformats-officedocument.drawingml.chart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24" r:id="rId13"/>
  </p:sldMasterIdLst>
  <p:notesMasterIdLst>
    <p:notesMasterId r:id="rId77"/>
  </p:notesMasterIdLst>
  <p:sldIdLst>
    <p:sldId id="256" r:id="rId14"/>
    <p:sldId id="296" r:id="rId15"/>
    <p:sldId id="257" r:id="rId16"/>
    <p:sldId id="282" r:id="rId17"/>
    <p:sldId id="340" r:id="rId18"/>
    <p:sldId id="297" r:id="rId19"/>
    <p:sldId id="281" r:id="rId20"/>
    <p:sldId id="283" r:id="rId21"/>
    <p:sldId id="284" r:id="rId22"/>
    <p:sldId id="371" r:id="rId23"/>
    <p:sldId id="285" r:id="rId24"/>
    <p:sldId id="287" r:id="rId25"/>
    <p:sldId id="291" r:id="rId26"/>
    <p:sldId id="292" r:id="rId27"/>
    <p:sldId id="293" r:id="rId28"/>
    <p:sldId id="294" r:id="rId29"/>
    <p:sldId id="295" r:id="rId30"/>
    <p:sldId id="299" r:id="rId31"/>
    <p:sldId id="300" r:id="rId32"/>
    <p:sldId id="301" r:id="rId33"/>
    <p:sldId id="302" r:id="rId34"/>
    <p:sldId id="369" r:id="rId35"/>
    <p:sldId id="305" r:id="rId36"/>
    <p:sldId id="306" r:id="rId37"/>
    <p:sldId id="307" r:id="rId38"/>
    <p:sldId id="308" r:id="rId39"/>
    <p:sldId id="309" r:id="rId40"/>
    <p:sldId id="372" r:id="rId41"/>
    <p:sldId id="355" r:id="rId42"/>
    <p:sldId id="312" r:id="rId43"/>
    <p:sldId id="356" r:id="rId44"/>
    <p:sldId id="313" r:id="rId45"/>
    <p:sldId id="314" r:id="rId46"/>
    <p:sldId id="315" r:id="rId47"/>
    <p:sldId id="354" r:id="rId48"/>
    <p:sldId id="316" r:id="rId49"/>
    <p:sldId id="321" r:id="rId50"/>
    <p:sldId id="357" r:id="rId51"/>
    <p:sldId id="359" r:id="rId52"/>
    <p:sldId id="324" r:id="rId53"/>
    <p:sldId id="325" r:id="rId54"/>
    <p:sldId id="358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36" r:id="rId64"/>
    <p:sldId id="339" r:id="rId65"/>
    <p:sldId id="341" r:id="rId66"/>
    <p:sldId id="342" r:id="rId67"/>
    <p:sldId id="344" r:id="rId68"/>
    <p:sldId id="370" r:id="rId69"/>
    <p:sldId id="345" r:id="rId70"/>
    <p:sldId id="346" r:id="rId71"/>
    <p:sldId id="347" r:id="rId72"/>
    <p:sldId id="348" r:id="rId73"/>
    <p:sldId id="374" r:id="rId74"/>
    <p:sldId id="351" r:id="rId75"/>
    <p:sldId id="353" r:id="rId7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озаглавена секция" id="{EA5F14EC-C0FB-4617-B70B-3D8A2181126E}">
          <p14:sldIdLst>
            <p14:sldId id="256"/>
            <p14:sldId id="296"/>
            <p14:sldId id="257"/>
            <p14:sldId id="282"/>
            <p14:sldId id="340"/>
            <p14:sldId id="297"/>
            <p14:sldId id="281"/>
            <p14:sldId id="283"/>
            <p14:sldId id="284"/>
            <p14:sldId id="371"/>
            <p14:sldId id="285"/>
            <p14:sldId id="287"/>
            <p14:sldId id="291"/>
            <p14:sldId id="292"/>
            <p14:sldId id="293"/>
            <p14:sldId id="294"/>
            <p14:sldId id="295"/>
            <p14:sldId id="299"/>
            <p14:sldId id="300"/>
            <p14:sldId id="301"/>
            <p14:sldId id="302"/>
            <p14:sldId id="369"/>
            <p14:sldId id="305"/>
            <p14:sldId id="306"/>
            <p14:sldId id="307"/>
            <p14:sldId id="308"/>
            <p14:sldId id="309"/>
            <p14:sldId id="372"/>
            <p14:sldId id="355"/>
            <p14:sldId id="312"/>
            <p14:sldId id="356"/>
            <p14:sldId id="313"/>
            <p14:sldId id="314"/>
            <p14:sldId id="315"/>
            <p14:sldId id="354"/>
            <p14:sldId id="316"/>
            <p14:sldId id="321"/>
            <p14:sldId id="357"/>
            <p14:sldId id="359"/>
            <p14:sldId id="324"/>
            <p14:sldId id="325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36"/>
            <p14:sldId id="339"/>
            <p14:sldId id="341"/>
            <p14:sldId id="342"/>
            <p14:sldId id="344"/>
            <p14:sldId id="370"/>
            <p14:sldId id="345"/>
            <p14:sldId id="346"/>
            <p14:sldId id="347"/>
            <p14:sldId id="348"/>
            <p14:sldId id="374"/>
            <p14:sldId id="351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2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2%20&#1086;&#1073;&#1089;&#1083;&#1077;&#1076;&#1074;&#1072;&#1085;&#107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72;%20&#1074;%20Microsoft%20PowerPoint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44;&#1056;&#1059;&#1043;&#1048;\&#1055;&#1056;&#1045;&#1047;&#1045;&#1053;&#1058;&#1040;&#1062;&#1048;&#1071;%20&#1044;&#1054;&#1050;&#1051;&#1040;&#1044;\&#1090;&#1072;&#1073;&#1083;&#1080;&#1094;&#1072;%20&#1044;&#1057;&#1048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212E-3"/>
                  <c:y val="-7.282535401213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80246913580363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753086419753084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6930</c:v>
                </c:pt>
                <c:pt idx="1">
                  <c:v>6612</c:v>
                </c:pt>
                <c:pt idx="2">
                  <c:v>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65184"/>
        <c:axId val="143676480"/>
        <c:axId val="0"/>
      </c:bar3DChart>
      <c:catAx>
        <c:axId val="4316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676480"/>
        <c:crosses val="autoZero"/>
        <c:auto val="1"/>
        <c:lblAlgn val="ctr"/>
        <c:lblOffset val="100"/>
        <c:noMultiLvlLbl val="0"/>
      </c:catAx>
      <c:valAx>
        <c:axId val="14367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651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брой обжалвани</a:t>
            </a:r>
          </a:p>
        </c:rich>
      </c:tx>
      <c:layout>
        <c:manualLayout>
          <c:xMode val="edge"/>
          <c:yMode val="edge"/>
          <c:x val="0.37604549431321083"/>
          <c:y val="1.888064733648010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брой обжалвани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43209876543207E-2"/>
                  <c:y val="-4.585300067430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882E-2"/>
                  <c:y val="-3.776129467296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08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341</c:v>
                </c:pt>
                <c:pt idx="1">
                  <c:v>443</c:v>
                </c:pt>
                <c:pt idx="2">
                  <c:v>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289344"/>
        <c:axId val="147989056"/>
        <c:axId val="0"/>
      </c:bar3DChart>
      <c:catAx>
        <c:axId val="15928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89056"/>
        <c:crosses val="autoZero"/>
        <c:auto val="1"/>
        <c:lblAlgn val="ctr"/>
        <c:lblOffset val="100"/>
        <c:noMultiLvlLbl val="0"/>
      </c:catAx>
      <c:valAx>
        <c:axId val="1479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289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брой обжалвани</a:t>
            </a:r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9812263050452028E-2"/>
                  <c:y val="6.93081166607377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71,86%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885389326334208E-2"/>
                  <c:y val="8.04179652863688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8,74%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8626664722465301E-2"/>
                  <c:y val="-6.470710041892099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19</a:t>
                    </a:r>
                    <a:r>
                      <a:rPr lang="bg-BG" sz="1800" dirty="0" smtClean="0"/>
                      <a:t>,</a:t>
                    </a:r>
                    <a:r>
                      <a:rPr lang="en-US" sz="1800" dirty="0" smtClean="0"/>
                      <a:t>40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потвърдени</c:v>
                </c:pt>
                <c:pt idx="1">
                  <c:v>изменени</c:v>
                </c:pt>
                <c:pt idx="2">
                  <c:v>отменени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</c:v>
                </c:pt>
                <c:pt idx="1">
                  <c:v>32</c:v>
                </c:pt>
                <c:pt idx="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5791046952464279E-2"/>
          <c:y val="0.84586319494958617"/>
          <c:w val="0.84082531350247902"/>
          <c:h val="0.13795339304771664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33.979999999999997</c:v>
                </c:pt>
                <c:pt idx="1">
                  <c:v>31.98</c:v>
                </c:pt>
                <c:pt idx="2">
                  <c:v>29.92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5493827160493825E-2"/>
                  <c:y val="-3.506405933917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23456790123455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91E-2"/>
                  <c:y val="-2.6972353337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29.71</c:v>
                </c:pt>
                <c:pt idx="1">
                  <c:v>28.39</c:v>
                </c:pt>
                <c:pt idx="2">
                  <c:v>26.94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491584"/>
        <c:axId val="147993088"/>
        <c:axId val="0"/>
      </c:bar3DChart>
      <c:catAx>
        <c:axId val="15949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93088"/>
        <c:crosses val="autoZero"/>
        <c:auto val="1"/>
        <c:lblAlgn val="ctr"/>
        <c:lblOffset val="100"/>
        <c:noMultiLvlLbl val="0"/>
      </c:catAx>
      <c:valAx>
        <c:axId val="14799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491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5.3944706675657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5.1247471341874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358024691357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36.04</c:v>
                </c:pt>
                <c:pt idx="1">
                  <c:v>33.82</c:v>
                </c:pt>
                <c:pt idx="2">
                  <c:v>33.11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17E-2"/>
                  <c:y val="-7.0128118678354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31,5</a:t>
                    </a:r>
                    <a:r>
                      <a:rPr lang="bg-BG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4.31557653405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91E-2"/>
                  <c:y val="-3.5064059339177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31.5</c:v>
                </c:pt>
                <c:pt idx="1">
                  <c:v>30.02</c:v>
                </c:pt>
                <c:pt idx="2">
                  <c:v>29.82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010112"/>
        <c:axId val="147995392"/>
        <c:axId val="0"/>
      </c:bar3DChart>
      <c:catAx>
        <c:axId val="16201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95392"/>
        <c:crosses val="autoZero"/>
        <c:auto val="1"/>
        <c:lblAlgn val="ctr"/>
        <c:lblOffset val="100"/>
        <c:noMultiLvlLbl val="0"/>
      </c:catAx>
      <c:valAx>
        <c:axId val="14799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010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наказателни дела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1604938271604937E-2"/>
                  <c:y val="-8.36142953472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96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7.28253540121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1625</c:v>
                </c:pt>
                <c:pt idx="1">
                  <c:v>1747</c:v>
                </c:pt>
                <c:pt idx="2">
                  <c:v>1765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260480"/>
        <c:axId val="162293440"/>
        <c:axId val="0"/>
      </c:bar3DChart>
      <c:catAx>
        <c:axId val="1622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293440"/>
        <c:crosses val="autoZero"/>
        <c:auto val="1"/>
        <c:lblAlgn val="ctr"/>
        <c:lblOffset val="100"/>
        <c:noMultiLvlLbl val="0"/>
      </c:catAx>
      <c:valAx>
        <c:axId val="16229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260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0"/>
      <c:rotY val="20"/>
      <c:depthPercent val="9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НОХД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336</c:v>
                </c:pt>
                <c:pt idx="1">
                  <c:v>384</c:v>
                </c:pt>
                <c:pt idx="2">
                  <c:v>288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НЧХД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31</c:v>
                </c:pt>
                <c:pt idx="1">
                  <c:v>40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Чл. 78а от НК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60</c:v>
                </c:pt>
                <c:pt idx="1">
                  <c:v>114</c:v>
                </c:pt>
                <c:pt idx="2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НЧД от досъдебно производство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282</c:v>
                </c:pt>
                <c:pt idx="1">
                  <c:v>342</c:v>
                </c:pt>
                <c:pt idx="2">
                  <c:v>272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Реабилитации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Кумулации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34</c:v>
                </c:pt>
                <c:pt idx="1">
                  <c:v>42</c:v>
                </c:pt>
                <c:pt idx="2">
                  <c:v>54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НЧД от съдебно производство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545</c:v>
                </c:pt>
                <c:pt idx="1">
                  <c:v>550</c:v>
                </c:pt>
                <c:pt idx="2">
                  <c:v>718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Принудителни медицински мерки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8"/>
          <c:order val="8"/>
          <c:tx>
            <c:strRef>
              <c:f>Лист1!$J$2</c:f>
              <c:strCache>
                <c:ptCount val="1"/>
                <c:pt idx="0">
                  <c:v>Административни дела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Лист1!$J$3:$J$5</c:f>
              <c:numCache>
                <c:formatCode>General</c:formatCode>
                <c:ptCount val="3"/>
                <c:pt idx="0">
                  <c:v>371</c:v>
                </c:pt>
                <c:pt idx="1">
                  <c:v>317</c:v>
                </c:pt>
                <c:pt idx="2">
                  <c:v>394</c:v>
                </c:pt>
              </c:numCache>
            </c:numRef>
          </c:val>
        </c:ser>
        <c:ser>
          <c:idx val="9"/>
          <c:order val="9"/>
          <c:tx>
            <c:strRef>
              <c:f>Лист1!$K$2</c:f>
              <c:strCache>
                <c:ptCount val="1"/>
                <c:pt idx="0">
                  <c:v>ЗБППМН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Лист1!$K$3:$K$5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443456"/>
        <c:axId val="162295744"/>
        <c:axId val="0"/>
      </c:bar3DChart>
      <c:catAx>
        <c:axId val="18344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2295744"/>
        <c:crosses val="autoZero"/>
        <c:auto val="1"/>
        <c:lblAlgn val="ctr"/>
        <c:lblOffset val="100"/>
        <c:noMultiLvlLbl val="0"/>
      </c:catAx>
      <c:valAx>
        <c:axId val="16229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44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592320261437903E-2"/>
          <c:y val="0.66297863247863253"/>
          <c:w val="0.89570868347338939"/>
          <c:h val="0.33702136752136747"/>
        </c:manualLayout>
      </c:layout>
      <c:overlay val="0"/>
    </c:legend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2018 г.</a:t>
            </a:r>
            <a:endParaRPr lang="bg-B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75113393462281E-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1565985421909643"/>
          <c:w val="1"/>
          <c:h val="0.54114671019459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6995184295762006E-2"/>
                  <c:y val="-6.588819191030057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426687632998042E-2"/>
                  <c:y val="-0.12435007221419843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401714624301003E-2"/>
                  <c:y val="-7.289446471759547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65505542119251E-2"/>
                  <c:y val="-3.4942698674506252E-3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9678495318701961E-2"/>
                  <c:y val="2.643936998453163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8645945905000454E-2"/>
                  <c:y val="0.1319594831343526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723604784653556"/>
                  <c:y val="-3.8133444110074723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"/>
                  <c:y val="-2.75257558447071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33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5713674264113106E-2"/>
                  <c:y val="-1.5892678591267636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7320012876062205E-3"/>
                  <c:y val="-3.6251954910992798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400"/>
                </a:pPr>
                <a:endParaRPr lang="bg-BG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336</c:v>
                </c:pt>
                <c:pt idx="1">
                  <c:v>31</c:v>
                </c:pt>
                <c:pt idx="2">
                  <c:v>60</c:v>
                </c:pt>
                <c:pt idx="3">
                  <c:v>0</c:v>
                </c:pt>
                <c:pt idx="4">
                  <c:v>8</c:v>
                </c:pt>
                <c:pt idx="5">
                  <c:v>34</c:v>
                </c:pt>
                <c:pt idx="6">
                  <c:v>282</c:v>
                </c:pt>
                <c:pt idx="7">
                  <c:v>545</c:v>
                </c:pt>
                <c:pt idx="8">
                  <c:v>371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3666886015513939E-2"/>
          <c:y val="0.65596069756760023"/>
          <c:w val="0.94814358233700524"/>
          <c:h val="0.34403926938874746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2017 г.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8450022069619908E-4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2470708382829253E-2"/>
          <c:w val="1"/>
          <c:h val="0.54635211472229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3434933656020202"/>
                  <c:y val="-7.6063984343619939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1470114431729801E-2"/>
                  <c:y val="-0.1938513879883992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104877235862681E-2"/>
                  <c:y val="-7.4640638219685002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0.176212800567764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105646669889532E-2"/>
                  <c:y val="-2.287929546289728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3500700776836769"/>
                  <c:y val="-5.315874725674612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"/>
                  <c:y val="4.567548050216642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31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3.118353194250558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18</a:t>
                    </a:r>
                    <a:r>
                      <a:rPr lang="en-US" sz="1400" dirty="0" smtClean="0"/>
                      <a:t>%</a:t>
                    </a:r>
                    <a:endParaRPr lang="en-US" dirty="0" smtClean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9880027950110807E-2"/>
                  <c:y val="-2.6324189517914261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384</c:v>
                </c:pt>
                <c:pt idx="1">
                  <c:v>40</c:v>
                </c:pt>
                <c:pt idx="2">
                  <c:v>114</c:v>
                </c:pt>
                <c:pt idx="3">
                  <c:v>0</c:v>
                </c:pt>
                <c:pt idx="4">
                  <c:v>4</c:v>
                </c:pt>
                <c:pt idx="5">
                  <c:v>42</c:v>
                </c:pt>
                <c:pt idx="6">
                  <c:v>342</c:v>
                </c:pt>
                <c:pt idx="7">
                  <c:v>550</c:v>
                </c:pt>
                <c:pt idx="8">
                  <c:v>317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65214412569295843"/>
          <c:w val="0.99638328474013393"/>
          <c:h val="0.34785587430704162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2016 г.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5.75113393462281E-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91042020973E-2"/>
          <c:w val="1"/>
          <c:h val="0.52486646782836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0798390634658828"/>
                  <c:y val="-3.452642907007015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177424730585492E-3"/>
                  <c:y val="-0.1912917636017225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166998365033721E-16"/>
                  <c:y val="2.865456906114909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 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9.076582701424551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652577064086896E-2"/>
                  <c:y val="9.1875642289745638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15%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837031996444838E-2"/>
                  <c:y val="-7.1898114606984198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40%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573840798315858E-2"/>
                  <c:y val="3.4491894063052822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9648897036131792E-3"/>
                  <c:y val="-2.30360689090101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bg-BG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15</c:v>
                </c:pt>
                <c:pt idx="7">
                  <c:v>40</c:v>
                </c:pt>
                <c:pt idx="8">
                  <c:v>22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6460882551511371"/>
          <c:w val="0.98489911377368322"/>
          <c:h val="0.3539117448488629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c:spPr>
          </c:dPt>
          <c:dLbls>
            <c:dLbl>
              <c:idx val="0"/>
              <c:layout>
                <c:manualLayout>
                  <c:x val="4.3209755030621175E-2"/>
                  <c:y val="-7.8219824679703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76,55%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076018275493E-2"/>
                  <c:y val="-0.113284096399615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146E-3"/>
                  <c:y val="-0.12137559002022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граждански дела</c:v>
                </c:pt>
                <c:pt idx="1">
                  <c:v>наказателни дела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5305</c:v>
                </c:pt>
                <c:pt idx="1">
                  <c:v>1625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71392"/>
        <c:axId val="1310720"/>
        <c:axId val="0"/>
      </c:bar3DChart>
      <c:catAx>
        <c:axId val="3577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0720"/>
        <c:crosses val="autoZero"/>
        <c:auto val="1"/>
        <c:lblAlgn val="ctr"/>
        <c:lblOffset val="100"/>
        <c:noMultiLvlLbl val="0"/>
      </c:catAx>
      <c:valAx>
        <c:axId val="131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713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'[Chart in Microsoft PowerPoint]Sheet1'!$A$44</c:f>
              <c:strCache>
                <c:ptCount val="1"/>
                <c:pt idx="0">
                  <c:v>2018 година</c:v>
                </c:pt>
              </c:strCache>
            </c:strRef>
          </c:tx>
          <c:explosion val="25"/>
          <c:dPt>
            <c:idx val="8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7563107963110609E-2"/>
                  <c:y val="-2.197063574132788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15</a:t>
                    </a:r>
                    <a:r>
                      <a:rPr lang="bg-BG" sz="1600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0</a:t>
                    </a:r>
                    <a:r>
                      <a:rPr lang="bg-BG" sz="160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84712825823018E-2"/>
                  <c:y val="-3.198490765983266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</a:t>
                    </a:r>
                    <a:r>
                      <a:rPr lang="bg-BG" sz="1600" dirty="0" smtClean="0"/>
                      <a:t>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558606513537982E-2"/>
                  <c:y val="-4.604167912966932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70</a:t>
                    </a:r>
                    <a:r>
                      <a:rPr lang="bg-BG" sz="1600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325745901394983E-2"/>
                  <c:y val="-0.1910052923412550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14</a:t>
                    </a:r>
                    <a:r>
                      <a:rPr lang="bg-BG" sz="1600" dirty="0" smtClean="0"/>
                      <a:t> 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689454014527708E-2"/>
                  <c:y val="-2.561232512626802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bg-BG" sz="1600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618160845769662E-2"/>
                  <c:y val="4.651555810038200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11</a:t>
                    </a:r>
                    <a:r>
                      <a:rPr lang="bg-BG" sz="1600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038804877268781E-2"/>
                  <c:y val="7.448531359763445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</a:t>
                    </a:r>
                    <a:r>
                      <a:rPr lang="bg-BG" sz="1600" dirty="0" smtClean="0"/>
                      <a:t> 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117879091637909E-3"/>
                  <c:y val="-0.3209824976711989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217</a:t>
                    </a:r>
                    <a:r>
                      <a:rPr lang="bg-BG" sz="1600" dirty="0" smtClean="0"/>
                      <a:t>бр.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'[Chart in Microsoft PowerPoint]Sheet1'!$B$43:$J$43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'[Chart in Microsoft PowerPoint]Sheet1'!$B$44:$J$44</c:f>
              <c:numCache>
                <c:formatCode>General</c:formatCode>
                <c:ptCount val="9"/>
                <c:pt idx="0">
                  <c:v>15</c:v>
                </c:pt>
                <c:pt idx="1">
                  <c:v>0</c:v>
                </c:pt>
                <c:pt idx="2">
                  <c:v>6</c:v>
                </c:pt>
                <c:pt idx="3">
                  <c:v>70</c:v>
                </c:pt>
                <c:pt idx="4">
                  <c:v>14</c:v>
                </c:pt>
                <c:pt idx="5">
                  <c:v>1</c:v>
                </c:pt>
                <c:pt idx="6">
                  <c:v>11</c:v>
                </c:pt>
                <c:pt idx="7">
                  <c:v>2</c:v>
                </c:pt>
                <c:pt idx="8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2068938090929877E-2"/>
          <c:y val="0.7886202879814701"/>
          <c:w val="0.90375361641629304"/>
          <c:h val="0.19534613999117939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bg-BG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dirty="0" smtClean="0"/>
              <a:t>2017 </a:t>
            </a:r>
            <a:r>
              <a:rPr lang="bg-BG" dirty="0"/>
              <a:t>година</a:t>
            </a:r>
          </a:p>
        </c:rich>
      </c:tx>
      <c:layout>
        <c:manualLayout>
          <c:xMode val="edge"/>
          <c:yMode val="edge"/>
          <c:x val="0.27612105599377845"/>
          <c:y val="1.603357202735049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46161537606933E-2"/>
          <c:y val="4.3518974082244824E-3"/>
          <c:w val="0.95149844461726496"/>
          <c:h val="0.92349699239767014"/>
        </c:manualLayout>
      </c:layout>
      <c:pie3DChart>
        <c:varyColors val="1"/>
        <c:ser>
          <c:idx val="0"/>
          <c:order val="0"/>
          <c:tx>
            <c:strRef>
              <c:f>'[Диаграма в Microsoft PowerPoint]Лист1'!$A$2</c:f>
              <c:strCache>
                <c:ptCount val="1"/>
                <c:pt idx="0">
                  <c:v>2017 година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76436298744584E-2"/>
                  <c:y val="-4.79123952557459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650552716364847E-3"/>
                  <c:y val="-4.77741530402345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'[Диаграма в Microsoft PowerPoint]Лист1'!$B$1:$J$1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'[Диаграма в Microsoft PowerPoint]Лист1'!$B$2:$J$2</c:f>
              <c:numCache>
                <c:formatCode>General</c:formatCode>
                <c:ptCount val="9"/>
                <c:pt idx="0">
                  <c:v>17</c:v>
                </c:pt>
                <c:pt idx="1">
                  <c:v>5</c:v>
                </c:pt>
                <c:pt idx="2">
                  <c:v>18</c:v>
                </c:pt>
                <c:pt idx="3">
                  <c:v>97</c:v>
                </c:pt>
                <c:pt idx="4">
                  <c:v>31</c:v>
                </c:pt>
                <c:pt idx="5">
                  <c:v>0</c:v>
                </c:pt>
                <c:pt idx="6">
                  <c:v>21</c:v>
                </c:pt>
                <c:pt idx="7">
                  <c:v>1</c:v>
                </c:pt>
                <c:pt idx="8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3172980779913343"/>
          <c:y val="0.74345337891749397"/>
          <c:w val="0.82031579824463952"/>
          <c:h val="0.240513049055155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dirty="0" smtClean="0"/>
              <a:t>2016 </a:t>
            </a:r>
            <a:r>
              <a:rPr lang="bg-BG" dirty="0"/>
              <a:t>година</a:t>
            </a:r>
          </a:p>
        </c:rich>
      </c:tx>
      <c:layout>
        <c:manualLayout>
          <c:xMode val="edge"/>
          <c:yMode val="edge"/>
          <c:x val="0.26433795367766155"/>
          <c:y val="2.653387446989231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485603458107003E-2"/>
          <c:w val="1"/>
          <c:h val="0.67069052785497685"/>
        </c:manualLayout>
      </c:layout>
      <c:pie3DChart>
        <c:varyColors val="1"/>
        <c:ser>
          <c:idx val="0"/>
          <c:order val="0"/>
          <c:tx>
            <c:strRef>
              <c:f>Sheet1!$A$53</c:f>
              <c:strCache>
                <c:ptCount val="1"/>
                <c:pt idx="0">
                  <c:v>2016 година</c:v>
                </c:pt>
              </c:strCache>
            </c:strRef>
          </c:tx>
          <c:explosion val="25"/>
          <c:dPt>
            <c:idx val="8"/>
            <c:bubble3D val="0"/>
            <c:explosion val="19"/>
          </c:dPt>
          <c:dLbls>
            <c:dLbl>
              <c:idx val="0"/>
              <c:layout>
                <c:manualLayout>
                  <c:x val="-6.8379417713434101E-2"/>
                  <c:y val="-2.64684761274512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457972505978954E-2"/>
                  <c:y val="1.06598938493073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5026199574316304"/>
                  <c:y val="-3.6656822985438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Sheet1!$B$52:$J$52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Sheet1!$B$53:$J$53</c:f>
              <c:numCache>
                <c:formatCode>General</c:formatCode>
                <c:ptCount val="9"/>
                <c:pt idx="0">
                  <c:v>16</c:v>
                </c:pt>
                <c:pt idx="1">
                  <c:v>3</c:v>
                </c:pt>
                <c:pt idx="2">
                  <c:v>10</c:v>
                </c:pt>
                <c:pt idx="3">
                  <c:v>75</c:v>
                </c:pt>
                <c:pt idx="4">
                  <c:v>19</c:v>
                </c:pt>
                <c:pt idx="5">
                  <c:v>4</c:v>
                </c:pt>
                <c:pt idx="6">
                  <c:v>12</c:v>
                </c:pt>
                <c:pt idx="7">
                  <c:v>2</c:v>
                </c:pt>
                <c:pt idx="8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770586893853899"/>
          <c:y val="0.70487030536509632"/>
          <c:w val="0.86349031394172582"/>
          <c:h val="0.23808951929250655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bg-BG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72303077435839E-2"/>
          <c:y val="0.1004098136200829"/>
          <c:w val="0.90145539384512829"/>
          <c:h val="0.65107769715727981"/>
        </c:manualLayout>
      </c:layout>
      <c:pie3DChart>
        <c:varyColors val="1"/>
        <c:ser>
          <c:idx val="0"/>
          <c:order val="0"/>
          <c:tx>
            <c:strRef>
              <c:f>'[Chart in Microsoft PowerPoint]Sheet1'!$A$44</c:f>
              <c:strCache>
                <c:ptCount val="1"/>
                <c:pt idx="0">
                  <c:v>2018 година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598572380846567"/>
                  <c:y val="-5.24335324244098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392373069658927E-2"/>
                  <c:y val="-5.7358650290812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3227696922564167"/>
                  <c:y val="5.37798225862228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0891758554605044"/>
                  <c:y val="9.62702109781229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bg-BG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'[Chart in Microsoft PowerPoint]Sheet1'!$B$43:$J$43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'[Chart in Microsoft PowerPoint]Sheet1'!$B$44:$J$44</c:f>
              <c:numCache>
                <c:formatCode>General</c:formatCode>
                <c:ptCount val="9"/>
                <c:pt idx="0">
                  <c:v>15</c:v>
                </c:pt>
                <c:pt idx="1">
                  <c:v>0</c:v>
                </c:pt>
                <c:pt idx="2">
                  <c:v>6</c:v>
                </c:pt>
                <c:pt idx="3">
                  <c:v>70</c:v>
                </c:pt>
                <c:pt idx="4">
                  <c:v>14</c:v>
                </c:pt>
                <c:pt idx="5">
                  <c:v>1</c:v>
                </c:pt>
                <c:pt idx="6">
                  <c:v>11</c:v>
                </c:pt>
                <c:pt idx="7">
                  <c:v>2</c:v>
                </c:pt>
                <c:pt idx="8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3708719864459504"/>
          <c:y val="0.71850252162905204"/>
          <c:w val="0.7831456227085879"/>
          <c:h val="0.26659303113425581"/>
        </c:manualLayout>
      </c:layout>
      <c:overlay val="0"/>
      <c:txPr>
        <a:bodyPr/>
        <a:lstStyle/>
        <a:p>
          <a:pPr>
            <a:defRPr lang="bg-BG" sz="10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несвършени дела в началото на периода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244</c:v>
                </c:pt>
                <c:pt idx="1">
                  <c:v>212</c:v>
                </c:pt>
                <c:pt idx="2">
                  <c:v>252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75308641975367E-2"/>
                  <c:y val="-2.4498546580321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34567901234566E-2"/>
                  <c:y val="-2.24567416097657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1625</c:v>
                </c:pt>
                <c:pt idx="1">
                  <c:v>1747</c:v>
                </c:pt>
                <c:pt idx="2">
                  <c:v>1765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дела за разглеждане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1869</c:v>
                </c:pt>
                <c:pt idx="1">
                  <c:v>1959</c:v>
                </c:pt>
                <c:pt idx="2">
                  <c:v>2017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постъпилите дела  спрямо броя на делата за разглеждане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580246913580189E-2"/>
                  <c:y val="-3.506405933917734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3.506427171991228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98765432098762E-2"/>
                  <c:y val="-3.236682400539447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Лист1!$E$3:$E$6</c:f>
              <c:numCache>
                <c:formatCode>General</c:formatCode>
                <c:ptCount val="4"/>
                <c:pt idx="0" formatCode="0.0000">
                  <c:v>0.86944890315676837</c:v>
                </c:pt>
                <c:pt idx="1">
                  <c:v>0.89180000000000004</c:v>
                </c:pt>
                <c:pt idx="2">
                  <c:v>0.87509999999999999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613440"/>
        <c:axId val="183257344"/>
        <c:axId val="0"/>
      </c:bar3DChart>
      <c:catAx>
        <c:axId val="1836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257344"/>
        <c:crosses val="autoZero"/>
        <c:auto val="1"/>
        <c:lblAlgn val="ctr"/>
        <c:lblOffset val="100"/>
        <c:noMultiLvlLbl val="0"/>
      </c:catAx>
      <c:valAx>
        <c:axId val="18325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613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>
                <a:solidFill>
                  <a:schemeClr val="bg1"/>
                </a:solidFill>
              </a:defRPr>
            </a:pPr>
            <a:r>
              <a:rPr lang="ru-RU" sz="1600" b="0" i="0" u="none" strike="noStrike" baseline="0" dirty="0" smtClean="0">
                <a:effectLst/>
              </a:rPr>
              <a:t>Броят съдебни заседания, в които разгледаните наказателни дела са били отложени, е 1366 броя, като за всички от тях е съобразена разпоредбата на чл.2</a:t>
            </a:r>
            <a:r>
              <a:rPr lang="en-US" sz="1600" b="0" i="0" u="none" strike="noStrike" baseline="0" dirty="0" smtClean="0">
                <a:effectLst/>
              </a:rPr>
              <a:t>7</a:t>
            </a:r>
            <a:r>
              <a:rPr lang="ru-RU" sz="1600" b="0" i="0" u="none" strike="noStrike" baseline="0" dirty="0" smtClean="0">
                <a:effectLst/>
              </a:rPr>
              <a:t>1, ал.10 от НПК.</a:t>
            </a:r>
            <a:endParaRPr lang="bg-BG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8922414417721703E-2"/>
          <c:y val="0.84407167965351526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952196947603772E-2"/>
          <c:y val="4.5184313918564312E-2"/>
          <c:w val="0.53817196461553418"/>
          <c:h val="0.67629869928432718"/>
        </c:manualLayout>
      </c:layout>
      <c:pie3DChart>
        <c:varyColors val="1"/>
        <c:ser>
          <c:idx val="0"/>
          <c:order val="0"/>
          <c:tx>
            <c:strRef>
              <c:f>Sheet1!$B$65</c:f>
              <c:strCache>
                <c:ptCount val="1"/>
                <c:pt idx="0">
                  <c:v>Брой отложени заседания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9120677412654519E-2"/>
                  <c:y val="-0.1039688400045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597647516282691E-3"/>
                  <c:y val="2.165752544586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83345484592202E-2"/>
                  <c:y val="9.147620539340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51239428404782E-2"/>
                  <c:y val="7.178511317238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83765918149121E-2"/>
                  <c:y val="7.427591443180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333114610673668E-3"/>
                  <c:y val="0.11668091387430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605169145523476E-2"/>
                  <c:y val="-7.59161308477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57281034315155E-2"/>
                  <c:y val="-1.012440201549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714895013123358E-2"/>
                  <c:y val="-0.12121566732681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239744337513365E-2"/>
                  <c:y val="-5.294991531318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26052299018178E-3"/>
                  <c:y val="-4.9414625599311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189511033343053E-2"/>
                  <c:y val="-7.420731545441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5277291727422965E-3"/>
                  <c:y val="-6.139544761894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176533488869445E-2"/>
                  <c:y val="-6.00468299520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Sheet1!$A$66:$A$81</c:f>
              <c:strCache>
                <c:ptCount val="16"/>
                <c:pt idx="0">
                  <c:v>За събиране на доказателства</c:v>
                </c:pt>
                <c:pt idx="1">
                  <c:v>Поради нередовно призоваване на подсъдим, пострадал, свидетел</c:v>
                </c:pt>
                <c:pt idx="2">
                  <c:v>За разглеждане на делото по общия ред</c:v>
                </c:pt>
                <c:pt idx="3">
                  <c:v>За изготвяне на съдебна експертиза</c:v>
                </c:pt>
                <c:pt idx="4">
                  <c:v>Поради неявяване на страна</c:v>
                </c:pt>
                <c:pt idx="5">
                  <c:v>За назначаване / упълномощаване на защитник</c:v>
                </c:pt>
                <c:pt idx="6">
                  <c:v>Поради представен болничен лист</c:v>
                </c:pt>
                <c:pt idx="7">
                  <c:v>Поради неявяване на вещо лице, свидетел, съдебен заседател</c:v>
                </c:pt>
                <c:pt idx="8">
                  <c:v>Поради обявяване на подсъдимия за общодържавно издирване</c:v>
                </c:pt>
                <c:pt idx="9">
                  <c:v>За изплащане на издръжка</c:v>
                </c:pt>
                <c:pt idx="10">
                  <c:v>По молба за отлагане</c:v>
                </c:pt>
                <c:pt idx="11">
                  <c:v>За споразумение/спогодба</c:v>
                </c:pt>
                <c:pt idx="12">
                  <c:v>За възстановяване на имуществени вреди</c:v>
                </c:pt>
                <c:pt idx="13">
                  <c:v>За съдебна поръчка</c:v>
                </c:pt>
                <c:pt idx="14">
                  <c:v>Поради служебна ангажираност на съдия-докладчик</c:v>
                </c:pt>
                <c:pt idx="15">
                  <c:v>Други</c:v>
                </c:pt>
              </c:strCache>
            </c:strRef>
          </c:cat>
          <c:val>
            <c:numRef>
              <c:f>Sheet1!$B$66:$B$81</c:f>
              <c:numCache>
                <c:formatCode>General</c:formatCode>
                <c:ptCount val="16"/>
                <c:pt idx="0">
                  <c:v>521</c:v>
                </c:pt>
                <c:pt idx="1">
                  <c:v>79</c:v>
                </c:pt>
                <c:pt idx="2">
                  <c:v>36</c:v>
                </c:pt>
                <c:pt idx="3">
                  <c:v>195</c:v>
                </c:pt>
                <c:pt idx="4">
                  <c:v>125</c:v>
                </c:pt>
                <c:pt idx="5">
                  <c:v>15</c:v>
                </c:pt>
                <c:pt idx="6">
                  <c:v>10</c:v>
                </c:pt>
                <c:pt idx="7">
                  <c:v>70</c:v>
                </c:pt>
                <c:pt idx="8">
                  <c:v>6</c:v>
                </c:pt>
                <c:pt idx="9">
                  <c:v>17</c:v>
                </c:pt>
                <c:pt idx="10">
                  <c:v>180</c:v>
                </c:pt>
                <c:pt idx="11">
                  <c:v>56</c:v>
                </c:pt>
                <c:pt idx="12">
                  <c:v>0</c:v>
                </c:pt>
                <c:pt idx="13">
                  <c:v>3</c:v>
                </c:pt>
                <c:pt idx="14">
                  <c:v>9</c:v>
                </c:pt>
                <c:pt idx="1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4571327823479"/>
          <c:y val="2.6135996417128216E-4"/>
          <c:w val="0.41689437888543784"/>
          <c:h val="0.87055718397333237"/>
        </c:manualLayout>
      </c:layout>
      <c:overlay val="0"/>
      <c:txPr>
        <a:bodyPr/>
        <a:lstStyle/>
        <a:p>
          <a:pPr>
            <a:defRPr sz="105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наказателни дела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1604938271604937E-2"/>
                  <c:y val="-8.36142953472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96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7.28253540121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099776"/>
        <c:axId val="183261376"/>
        <c:axId val="0"/>
      </c:bar3DChart>
      <c:catAx>
        <c:axId val="1850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261376"/>
        <c:crosses val="autoZero"/>
        <c:auto val="1"/>
        <c:lblAlgn val="ctr"/>
        <c:lblOffset val="100"/>
        <c:noMultiLvlLbl val="0"/>
      </c:catAx>
      <c:valAx>
        <c:axId val="18326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099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>
                <a:solidFill>
                  <a:schemeClr val="bg1"/>
                </a:solidFill>
              </a:defRPr>
            </a:pPr>
            <a:r>
              <a:rPr lang="ru-RU" sz="1600" b="0" i="0" u="none" strike="noStrike" baseline="0" dirty="0" smtClean="0">
                <a:effectLst/>
              </a:rPr>
              <a:t>Броят съдебни заседания, в които разгледаните наказателни дела са били отложени, е 1366 броя, като за всички от тях е съобразена разпоредбата на чл.241, ал.10 от НПК.</a:t>
            </a:r>
            <a:endParaRPr lang="bg-BG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8922414417721703E-2"/>
          <c:y val="0.84407167965351526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952196947603772E-2"/>
          <c:y val="4.5184313918564312E-2"/>
          <c:w val="0.53817196461553418"/>
          <c:h val="0.676298699284327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4571327823479"/>
          <c:y val="1.44868732015867E-2"/>
          <c:w val="0.41689437888543784"/>
          <c:h val="0.85633182486756565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'[Chart in Microsoft PowerPoint]Sheet1'!$B$2</c:f>
              <c:strCache>
                <c:ptCount val="1"/>
                <c:pt idx="0">
                  <c:v>Брой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74,46%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459208223972004E-2"/>
                  <c:y val="-0.111389253426654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25,54%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650809273840771E-2"/>
                  <c:y val="-8.0115923009623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18,37%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'[Chart in Microsoft PowerPoint]Sheet1'!$A$3:$A$5</c:f>
              <c:strCache>
                <c:ptCount val="3"/>
                <c:pt idx="0">
                  <c:v> С акт по същество</c:v>
                </c:pt>
                <c:pt idx="1">
                  <c:v>Прекратени</c:v>
                </c:pt>
                <c:pt idx="2">
                  <c:v>Прекратени със споразумение</c:v>
                </c:pt>
              </c:strCache>
            </c:strRef>
          </c:cat>
          <c:val>
            <c:numRef>
              <c:f>'[Chart in Microsoft PowerPoint]Sheet1'!$B$3:$B$5</c:f>
              <c:numCache>
                <c:formatCode>General</c:formatCode>
                <c:ptCount val="3"/>
                <c:pt idx="0">
                  <c:v>1216</c:v>
                </c:pt>
                <c:pt idx="1">
                  <c:v>417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5980625168632055E-2"/>
          <c:y val="0.784330269609683"/>
          <c:w val="0.9360002187226597"/>
          <c:h val="0.17597513852435112"/>
        </c:manualLayout>
      </c:layout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800" b="1" i="0" baseline="0" dirty="0" smtClean="0">
                <a:effectLst/>
                <a:latin typeface="+mn-lt"/>
              </a:rPr>
              <a:t>Приключени дела през 201</a:t>
            </a:r>
            <a:r>
              <a:rPr lang="en-US" sz="1800" b="1" i="0" baseline="0" dirty="0" smtClean="0">
                <a:effectLst/>
                <a:latin typeface="+mn-lt"/>
              </a:rPr>
              <a:t>6</a:t>
            </a:r>
            <a:r>
              <a:rPr lang="bg-BG" sz="1800" b="1" i="0" baseline="0" dirty="0" smtClean="0">
                <a:effectLst/>
                <a:latin typeface="+mn-lt"/>
              </a:rPr>
              <a:t>г., 201</a:t>
            </a:r>
            <a:r>
              <a:rPr lang="en-US" sz="1800" b="1" i="0" baseline="0" dirty="0" smtClean="0">
                <a:effectLst/>
                <a:latin typeface="+mn-lt"/>
              </a:rPr>
              <a:t>7</a:t>
            </a:r>
            <a:r>
              <a:rPr lang="bg-BG" sz="1800" b="1" i="0" baseline="0" dirty="0" smtClean="0">
                <a:effectLst/>
                <a:latin typeface="+mn-lt"/>
              </a:rPr>
              <a:t>г. и 201</a:t>
            </a:r>
            <a:r>
              <a:rPr lang="en-US" sz="1800" b="1" i="0" baseline="0" dirty="0" smtClean="0">
                <a:effectLst/>
                <a:latin typeface="+mn-lt"/>
              </a:rPr>
              <a:t>8</a:t>
            </a:r>
            <a:r>
              <a:rPr lang="bg-BG" sz="1800" b="1" i="0" baseline="0" dirty="0" smtClean="0">
                <a:effectLst/>
                <a:latin typeface="+mn-lt"/>
              </a:rPr>
              <a:t>г. </a:t>
            </a:r>
            <a:endParaRPr lang="bg-BG" sz="1400" dirty="0" smtClean="0">
              <a:effectLst/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400" baseline="0" dirty="0" smtClean="0">
                <a:solidFill>
                  <a:schemeClr val="bg1"/>
                </a:solidFill>
              </a:rPr>
              <a:t> </a:t>
            </a:r>
            <a:endParaRPr lang="bg-BG" sz="1400" dirty="0" smtClean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решени по същество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1216</c:v>
                </c:pt>
                <c:pt idx="1">
                  <c:v>1316</c:v>
                </c:pt>
                <c:pt idx="2">
                  <c:v>1457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прекратени дела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2"/>
                  <c:y val="-1.618341200269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19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417</c:v>
                </c:pt>
                <c:pt idx="1">
                  <c:v>399</c:v>
                </c:pt>
                <c:pt idx="2">
                  <c:v>348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прекратени дела със споразумение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9000">
                  <a:srgbClr val="66008F"/>
                </a:gs>
              </a:gsLst>
              <a:lin ang="2700000" scaled="0"/>
              <a:tileRect/>
            </a:gradFill>
            <a:ln w="31750" cap="flat" cmpd="sng" algn="ctr">
              <a:solidFill>
                <a:srgbClr val="7030A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234567901234566E-2"/>
                  <c:y val="-2.157788267026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518518518517E-2"/>
                  <c:y val="-1.0788941335131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616E-2"/>
                  <c:y val="-2.15778826702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300</c:v>
                </c:pt>
                <c:pt idx="1">
                  <c:v>287</c:v>
                </c:pt>
                <c:pt idx="2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158400"/>
        <c:axId val="185189504"/>
        <c:axId val="0"/>
      </c:bar3DChart>
      <c:catAx>
        <c:axId val="1971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89504"/>
        <c:crosses val="autoZero"/>
        <c:auto val="1"/>
        <c:lblAlgn val="ctr"/>
        <c:lblOffset val="100"/>
        <c:noMultiLvlLbl val="0"/>
      </c:catAx>
      <c:valAx>
        <c:axId val="18518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158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236438162694265"/>
          <c:w val="0.99731797414212109"/>
          <c:h val="9.6846677037925891E-2"/>
        </c:manualLayout>
      </c:layout>
      <c:overlay val="0"/>
      <c:txPr>
        <a:bodyPr/>
        <a:lstStyle/>
        <a:p>
          <a:pPr>
            <a:defRPr sz="14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hPercent val="70"/>
      <c:rotY val="10"/>
      <c:depthPercent val="17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30.39</c:v>
                </c:pt>
                <c:pt idx="1">
                  <c:v>29</c:v>
                </c:pt>
                <c:pt idx="2">
                  <c:v>26.14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61664"/>
        <c:axId val="36047104"/>
        <c:axId val="0"/>
      </c:bar3DChart>
      <c:catAx>
        <c:axId val="357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47104"/>
        <c:crosses val="autoZero"/>
        <c:auto val="1"/>
        <c:lblAlgn val="ctr"/>
        <c:lblOffset val="100"/>
        <c:noMultiLvlLbl val="0"/>
      </c:catAx>
      <c:valAx>
        <c:axId val="3604710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crossAx val="357616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1633</c:v>
                </c:pt>
                <c:pt idx="1">
                  <c:v>1715</c:v>
                </c:pt>
                <c:pt idx="2">
                  <c:v>1805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 в срок до 3 месеца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691358024691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5198587688604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1.0079435075441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1363</c:v>
                </c:pt>
                <c:pt idx="1">
                  <c:v>1473</c:v>
                </c:pt>
                <c:pt idx="2">
                  <c:v>1506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%-но съотношение между  брой свършени дела и брой свършени дела в срок до 3 месеца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777777777777721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209876543209763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0.83466013472137168</c:v>
                </c:pt>
                <c:pt idx="1">
                  <c:v>0.85889212827988337</c:v>
                </c:pt>
                <c:pt idx="2">
                  <c:v>0.83434903047091413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239808"/>
        <c:axId val="185191808"/>
        <c:axId val="0"/>
      </c:bar3DChart>
      <c:catAx>
        <c:axId val="1972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91808"/>
        <c:crosses val="autoZero"/>
        <c:auto val="1"/>
        <c:lblAlgn val="ctr"/>
        <c:lblOffset val="100"/>
        <c:noMultiLvlLbl val="0"/>
      </c:catAx>
      <c:valAx>
        <c:axId val="18519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239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4716632643141E-2"/>
          <c:y val="0.7000104167390051"/>
          <c:w val="0.9803426655001457"/>
          <c:h val="0.25953116737913856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останали несвършени дела в края на периода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3000"/>
                    <a:satMod val="165000"/>
                  </a:schemeClr>
                </a:gs>
                <a:gs pos="55000">
                  <a:schemeClr val="accent6">
                    <a:tint val="83000"/>
                    <a:satMod val="155000"/>
                  </a:schemeClr>
                </a:gs>
                <a:gs pos="100000">
                  <a:schemeClr val="accent6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236</c:v>
                </c:pt>
                <c:pt idx="1">
                  <c:v>244</c:v>
                </c:pt>
                <c:pt idx="2">
                  <c:v>212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% на несвършените дела в края на периода спрямо броя на делата за разглеждане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469135802469077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35E-2"/>
                  <c:y val="-4.57460569540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183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0.12620000000000001</c:v>
                </c:pt>
                <c:pt idx="1">
                  <c:v>0.1246</c:v>
                </c:pt>
                <c:pt idx="2">
                  <c:v>0.1051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370368"/>
        <c:axId val="185193536"/>
        <c:axId val="0"/>
      </c:bar3DChart>
      <c:catAx>
        <c:axId val="19737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93536"/>
        <c:crosses val="autoZero"/>
        <c:auto val="1"/>
        <c:lblAlgn val="ctr"/>
        <c:lblOffset val="100"/>
        <c:noMultiLvlLbl val="0"/>
      </c:catAx>
      <c:valAx>
        <c:axId val="18519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370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4054257304960911"/>
          <c:w val="0.88775007290755326"/>
          <c:h val="0.11899878170605975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постановени в 1-месечен срок актове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1621</c:v>
                </c:pt>
                <c:pt idx="1">
                  <c:v>1714</c:v>
                </c:pt>
                <c:pt idx="2">
                  <c:v>1797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% съотношение на постановените в 1-месечен срок спрямо всички постановени съдебни актове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469135802469077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35E-2"/>
                  <c:y val="-4.57460569540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183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0.99270000000000003</c:v>
                </c:pt>
                <c:pt idx="1">
                  <c:v>0.99939999999999996</c:v>
                </c:pt>
                <c:pt idx="2">
                  <c:v>0.99570000000000003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375488"/>
        <c:axId val="185195840"/>
        <c:axId val="0"/>
      </c:bar3DChart>
      <c:catAx>
        <c:axId val="1973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95840"/>
        <c:crosses val="autoZero"/>
        <c:auto val="1"/>
        <c:lblAlgn val="ctr"/>
        <c:lblOffset val="100"/>
        <c:noMultiLvlLbl val="0"/>
      </c:catAx>
      <c:valAx>
        <c:axId val="18519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375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79733796370412602"/>
          <c:w val="0.88775007290755326"/>
          <c:h val="0.2026620362958741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Натовареност по щат 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64197530864196E-3"/>
                  <c:y val="-4.82875045625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1532E-3"/>
                  <c:y val="-4.57460569540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5.0828952171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22.25</c:v>
                </c:pt>
                <c:pt idx="1">
                  <c:v>23.32</c:v>
                </c:pt>
                <c:pt idx="2">
                  <c:v>24.01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Натовареност по щат 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55000">
                  <a:schemeClr val="accent1">
                    <a:tint val="12000"/>
                    <a:satMod val="25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209876543209874E-2"/>
                  <c:y val="-4.320460934548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2713E-2"/>
                  <c:y val="-3.30388189112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67E-2"/>
                  <c:y val="-8.13263234738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19.440000000000001</c:v>
                </c:pt>
                <c:pt idx="1">
                  <c:v>20.420000000000002</c:v>
                </c:pt>
                <c:pt idx="2">
                  <c:v>21.49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512192"/>
        <c:axId val="36103872"/>
        <c:axId val="0"/>
      </c:bar3DChart>
      <c:catAx>
        <c:axId val="1975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03872"/>
        <c:crosses val="autoZero"/>
        <c:auto val="1"/>
        <c:lblAlgn val="ctr"/>
        <c:lblOffset val="100"/>
        <c:noMultiLvlLbl val="0"/>
      </c:catAx>
      <c:valAx>
        <c:axId val="3610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12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5579125870095607"/>
          <c:w val="0.88775007290755326"/>
          <c:h val="0.1442087412990439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Действителна натовареност средномесечно спрямо разгледаните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64197530864196E-3"/>
                  <c:y val="-4.82875045625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1532E-3"/>
                  <c:y val="-4.57460569540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5.0828952171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22.52</c:v>
                </c:pt>
                <c:pt idx="1">
                  <c:v>23.32</c:v>
                </c:pt>
                <c:pt idx="2">
                  <c:v>25.86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Действителна натовареност по щат средномесечно спрямо приключените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55000">
                  <a:schemeClr val="accent1">
                    <a:tint val="12000"/>
                    <a:satMod val="25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209876543209874E-2"/>
                  <c:y val="-4.320460934548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2713E-2"/>
                  <c:y val="-3.30388189112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67E-2"/>
                  <c:y val="-8.13263234738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19.670000000000002</c:v>
                </c:pt>
                <c:pt idx="1">
                  <c:v>20.420000000000002</c:v>
                </c:pt>
                <c:pt idx="2">
                  <c:v>23.14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590016"/>
        <c:axId val="36106176"/>
        <c:axId val="0"/>
      </c:bar3DChart>
      <c:catAx>
        <c:axId val="19759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06176"/>
        <c:crosses val="autoZero"/>
        <c:auto val="1"/>
        <c:lblAlgn val="ctr"/>
        <c:lblOffset val="100"/>
        <c:noMultiLvlLbl val="0"/>
      </c:catAx>
      <c:valAx>
        <c:axId val="3610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59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5579125870095607"/>
          <c:w val="0.88775007290755326"/>
          <c:h val="0.1442087412990439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155771629381282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-0.19230032999336411"/>
                  <c:y val="0.1017915673687299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just">
                    <a:defRPr sz="16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11946820723623E-2"/>
                  <c:y val="0.112079415090423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7119028816618E-2"/>
                  <c:y val="-5.134105889172765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23,5%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Sheet1!$A$38:$A$40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70.59</c:v>
                </c:pt>
                <c:pt idx="1">
                  <c:v>5.88</c:v>
                </c:pt>
                <c:pt idx="2">
                  <c:v>23.53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546506844584836E-2"/>
          <c:y val="0.78963416413870657"/>
          <c:w val="0.8709069863108303"/>
          <c:h val="0.1918317867212537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2016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2882410428973052E-2"/>
          <c:w val="1"/>
          <c:h val="0.8580590857136402"/>
        </c:manualLayout>
      </c:layout>
      <c:pie3DChart>
        <c:varyColors val="1"/>
        <c:ser>
          <c:idx val="0"/>
          <c:order val="0"/>
          <c:tx>
            <c:strRef>
              <c:f>Sheet1!$B$42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1913274175749509E-2"/>
                  <c:y val="3.97983086625026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838294205680942E-2"/>
                  <c:y val="0.102888285482403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993877643573033E-2"/>
                  <c:y val="-4.04630182333789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Sheet1!$A$43:$A$45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Sheet1!$B$43:$B$45</c:f>
              <c:numCache>
                <c:formatCode>General</c:formatCode>
                <c:ptCount val="3"/>
                <c:pt idx="0">
                  <c:v>74.900000000000006</c:v>
                </c:pt>
                <c:pt idx="1">
                  <c:v>1.62</c:v>
                </c:pt>
                <c:pt idx="2">
                  <c:v>23.48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1542153557769347E-2"/>
          <c:y val="0.81435960976087418"/>
          <c:w val="0.87691569288446136"/>
          <c:h val="0.16770453000514066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2015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33480497768984E-2"/>
          <c:y val="0"/>
          <c:w val="0.96666666666666667"/>
          <c:h val="0.909350710742639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316713850336883E-2"/>
          <c:y val="0.78671914240789675"/>
          <c:w val="0.83809076071529942"/>
          <c:h val="0.19565798956126754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bg-BG" sz="1800" dirty="0" smtClean="0">
                <a:solidFill>
                  <a:schemeClr val="bg1"/>
                </a:solidFill>
              </a:rPr>
              <a:t>2018 г.</a:t>
            </a:r>
            <a:r>
              <a:rPr lang="bg-BG" sz="1800" dirty="0" smtClean="0">
                <a:solidFill>
                  <a:schemeClr val="tx1"/>
                </a:solidFill>
              </a:rPr>
              <a:t>.</a:t>
            </a:r>
            <a:endParaRPr lang="bg-BG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35598893570228"/>
          <c:y val="1.3778850961004332E-2"/>
        </c:manualLayout>
      </c:layout>
      <c:overlay val="0"/>
    </c:title>
    <c:autoTitleDeleted val="0"/>
    <c:view3D>
      <c:rotX val="30"/>
      <c:rotY val="0"/>
      <c:depthPercent val="120"/>
      <c:rAngAx val="0"/>
      <c:perspective val="5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91042020973E-2"/>
          <c:w val="1"/>
          <c:h val="0.6736779680729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627055683271662E-2"/>
                  <c:y val="7.810829178702366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14679315145539384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351248721652004E-2"/>
                  <c:y val="-3.4864615737140316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just">
                    <a:defRPr sz="1600" b="1"/>
                  </a:pPr>
                  <a:endParaRPr lang="bg-BG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</c:v>
                </c:pt>
                <c:pt idx="1">
                  <c:v>10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b"/>
      <c:layout>
        <c:manualLayout>
          <c:xMode val="edge"/>
          <c:yMode val="edge"/>
          <c:x val="3.6165888987365973E-3"/>
          <c:y val="0.75080741896733694"/>
          <c:w val="0.91498202478926838"/>
          <c:h val="0.20234448776524827"/>
        </c:manualLayout>
      </c:layout>
      <c:overlay val="0"/>
      <c:txPr>
        <a:bodyPr/>
        <a:lstStyle/>
        <a:p>
          <a:pPr>
            <a:defRPr lang="bg-BG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 dirty="0">
                <a:solidFill>
                  <a:schemeClr val="tx1"/>
                </a:solidFill>
              </a:rPr>
              <a:t>наказателни</a:t>
            </a:r>
            <a:r>
              <a:rPr lang="bg-BG" dirty="0">
                <a:solidFill>
                  <a:schemeClr val="tx1"/>
                </a:solidFill>
              </a:rPr>
              <a:t>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10000">
                  <a:srgbClr val="9CB86E"/>
                </a:gs>
                <a:gs pos="86000">
                  <a:srgbClr val="156B13"/>
                </a:gs>
              </a:gsLst>
              <a:lin ang="54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1.5432098765432098E-3"/>
                  <c:y val="-4.585300067430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8E-2"/>
                  <c:y val="-2.697256571856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5166E-3"/>
                  <c:y val="-5.3944706675657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5305</c:v>
                </c:pt>
                <c:pt idx="1">
                  <c:v>4865</c:v>
                </c:pt>
                <c:pt idx="2">
                  <c:v>4196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072832"/>
        <c:axId val="36109056"/>
        <c:axId val="0"/>
      </c:bar3DChart>
      <c:catAx>
        <c:axId val="1980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09056"/>
        <c:crosses val="autoZero"/>
        <c:auto val="1"/>
        <c:lblAlgn val="ctr"/>
        <c:lblOffset val="100"/>
        <c:noMultiLvlLbl val="0"/>
      </c:catAx>
      <c:valAx>
        <c:axId val="361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072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hPercent val="70"/>
      <c:rotY val="10"/>
      <c:depthPercent val="17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32.08</c:v>
                </c:pt>
                <c:pt idx="1">
                  <c:v>30.61</c:v>
                </c:pt>
                <c:pt idx="2">
                  <c:v>28.95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98368"/>
        <c:axId val="36047680"/>
        <c:axId val="0"/>
      </c:bar3DChart>
      <c:catAx>
        <c:axId val="358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47680"/>
        <c:crosses val="autoZero"/>
        <c:auto val="1"/>
        <c:lblAlgn val="ctr"/>
        <c:lblOffset val="100"/>
        <c:noMultiLvlLbl val="0"/>
      </c:catAx>
      <c:valAx>
        <c:axId val="3604768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crossAx val="358983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граждански дела по общия ред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467787114845937E-3"/>
                  <c:y val="-6.41414141414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Лист1!$B$3</c:f>
              <c:numCache>
                <c:formatCode>General</c:formatCode>
                <c:ptCount val="1"/>
                <c:pt idx="0">
                  <c:v>1295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производства по чл.310 от ГПК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162931839402373E-2"/>
                  <c:y val="-5.427350427350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Лист1!$C$3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административни дела по ЗСПЗЗ и ЗВГЗГФ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9953494218200099E-2"/>
                  <c:y val="-6.706346512171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Лист1!$D$3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частни граждански дела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9290382819794582E-3"/>
                  <c:y val="-6.414141414141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Лист1!$E$3</c:f>
              <c:numCache>
                <c:formatCode>General</c:formatCode>
                <c:ptCount val="1"/>
                <c:pt idx="0">
                  <c:v>636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дела по чл.410 и чл.417 от ГПК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198412698412699E-2"/>
                  <c:y val="-7.278799948702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Лист1!$F$3</c:f>
              <c:numCache>
                <c:formatCode>General</c:formatCode>
                <c:ptCount val="1"/>
                <c:pt idx="0">
                  <c:v>3307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251520"/>
        <c:axId val="198026368"/>
        <c:axId val="0"/>
      </c:bar3DChart>
      <c:catAx>
        <c:axId val="19825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026368"/>
        <c:crosses val="autoZero"/>
        <c:auto val="1"/>
        <c:lblAlgn val="ctr"/>
        <c:lblOffset val="100"/>
        <c:noMultiLvlLbl val="0"/>
      </c:catAx>
      <c:valAx>
        <c:axId val="19802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251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47234373481089E-2"/>
          <c:y val="0.67914563861165789"/>
          <c:w val="0.89112034606785273"/>
          <c:h val="0.31545986376083468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5568314377369489E-2"/>
          <c:y val="2.9273116909264651E-2"/>
          <c:w val="0.89745637698065528"/>
          <c:h val="0.68872473205275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Вещни искове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40</c:v>
                </c:pt>
                <c:pt idx="1">
                  <c:v>52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Делби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53</c:v>
                </c:pt>
                <c:pt idx="1">
                  <c:v>53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Облигационни искове, в т.ч. по чл. 422 от ГПК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619</c:v>
                </c:pt>
                <c:pt idx="1">
                  <c:v>510</c:v>
                </c:pt>
                <c:pt idx="2">
                  <c:v>389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Искове по КТ, в т.ч. по чл. 422 от ГПК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62</c:v>
                </c:pt>
                <c:pt idx="1">
                  <c:v>57</c:v>
                </c:pt>
                <c:pt idx="2">
                  <c:v>53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Дела от административен характер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Издръжка и изменение  на издръжка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41</c:v>
                </c:pt>
                <c:pt idx="1">
                  <c:v>49</c:v>
                </c:pt>
                <c:pt idx="2">
                  <c:v>55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Дела по чл. 410 и чл. 417 от  ГПК 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3307</c:v>
                </c:pt>
                <c:pt idx="1">
                  <c:v>3009</c:v>
                </c:pt>
                <c:pt idx="2">
                  <c:v>2495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Частни граждански дела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636</c:v>
                </c:pt>
                <c:pt idx="1">
                  <c:v>670</c:v>
                </c:pt>
                <c:pt idx="2">
                  <c:v>636</c:v>
                </c:pt>
              </c:numCache>
            </c:numRef>
          </c:val>
        </c:ser>
        <c:ser>
          <c:idx val="8"/>
          <c:order val="8"/>
          <c:tx>
            <c:strRef>
              <c:f>Лист1!$J$2</c:f>
              <c:strCache>
                <c:ptCount val="1"/>
                <c:pt idx="0">
                  <c:v>Други - искове по СК  /с изключение  на издръжка,изменение/, ЗЗДН, ЗЛС, ЗГР, ЗЗДет.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cat>
            <c:strRef>
              <c:f>Лист1!$A$3:$A$5</c:f>
              <c:strCache>
                <c:ptCount val="3"/>
                <c:pt idx="0">
                  <c:v>2018г.</c:v>
                </c:pt>
                <c:pt idx="1">
                  <c:v>2017г.</c:v>
                </c:pt>
                <c:pt idx="2">
                  <c:v>2016г.</c:v>
                </c:pt>
              </c:strCache>
            </c:strRef>
          </c:cat>
          <c:val>
            <c:numRef>
              <c:f>Лист1!$J$3:$J$5</c:f>
              <c:numCache>
                <c:formatCode>General</c:formatCode>
                <c:ptCount val="3"/>
                <c:pt idx="0">
                  <c:v>545</c:v>
                </c:pt>
                <c:pt idx="1">
                  <c:v>460</c:v>
                </c:pt>
                <c:pt idx="2">
                  <c:v>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260736"/>
        <c:axId val="198028672"/>
        <c:axId val="0"/>
      </c:bar3DChart>
      <c:catAx>
        <c:axId val="19826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028672"/>
        <c:crosses val="autoZero"/>
        <c:auto val="1"/>
        <c:lblAlgn val="ctr"/>
        <c:lblOffset val="100"/>
        <c:noMultiLvlLbl val="0"/>
      </c:catAx>
      <c:valAx>
        <c:axId val="198028672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9826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254232621496162E-4"/>
          <c:y val="0.73041264934526795"/>
          <c:w val="0.79938271604938271"/>
          <c:h val="0.26958735065473199"/>
        </c:manualLayout>
      </c:layout>
      <c:overlay val="1"/>
      <c:txPr>
        <a:bodyPr/>
        <a:lstStyle/>
        <a:p>
          <a:pPr algn="just">
            <a:defRPr sz="10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038160316926811"/>
          <c:w val="1"/>
          <c:h val="0.45696733414993268"/>
        </c:manualLayout>
      </c:layout>
      <c:pie3DChart>
        <c:varyColors val="1"/>
        <c:ser>
          <c:idx val="1"/>
          <c:order val="1"/>
          <c:tx>
            <c:strRef>
              <c:f>Sheet1!$A$95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3.6496114252887887E-2"/>
                  <c:y val="-8.966549426997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214902258334932E-2"/>
                  <c:y val="-4.0783443189856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Sheet1!$B$93:$J$93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Sheet1!$B$95:$J$95</c:f>
              <c:numCache>
                <c:formatCode>0.00%</c:formatCode>
                <c:ptCount val="9"/>
                <c:pt idx="0">
                  <c:v>1.0699999999999999E-2</c:v>
                </c:pt>
                <c:pt idx="1">
                  <c:v>1.09E-2</c:v>
                </c:pt>
                <c:pt idx="2">
                  <c:v>0.10489999999999999</c:v>
                </c:pt>
                <c:pt idx="3">
                  <c:v>1.17E-2</c:v>
                </c:pt>
                <c:pt idx="4">
                  <c:v>1E-3</c:v>
                </c:pt>
                <c:pt idx="5" formatCode="0%">
                  <c:v>0.01</c:v>
                </c:pt>
                <c:pt idx="6">
                  <c:v>0.61839999999999995</c:v>
                </c:pt>
                <c:pt idx="7">
                  <c:v>0.13780000000000001</c:v>
                </c:pt>
                <c:pt idx="8">
                  <c:v>9.4600000000000004E-2</c:v>
                </c:pt>
              </c:numCache>
            </c:numRef>
          </c:val>
        </c:ser>
        <c:ser>
          <c:idx val="0"/>
          <c:order val="0"/>
          <c:tx>
            <c:strRef>
              <c:f>Sheet1!$A$94</c:f>
              <c:strCache>
                <c:ptCount val="1"/>
                <c:pt idx="0">
                  <c:v>4865</c:v>
                </c:pt>
              </c:strCache>
            </c:strRef>
          </c:tx>
          <c:explosion val="25"/>
          <c:cat>
            <c:strRef>
              <c:f>Sheet1!$B$93:$J$93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Sheet1!$B$94:$J$94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7240950500449453E-2"/>
          <c:y val="0.50599441131013567"/>
          <c:w val="0.93275908619972459"/>
          <c:h val="0.48466274492707562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2016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56525515412868E-3"/>
          <c:y val="8.6381862920580837E-2"/>
          <c:w val="0.9979743474484587"/>
          <c:h val="0.45857953368692916"/>
        </c:manualLayout>
      </c:layout>
      <c:pie3DChart>
        <c:varyColors val="1"/>
        <c:ser>
          <c:idx val="1"/>
          <c:order val="1"/>
          <c:tx>
            <c:strRef>
              <c:f>Sheet1!$A$85</c:f>
              <c:strCache>
                <c:ptCount val="1"/>
              </c:strCache>
            </c:strRef>
          </c:tx>
          <c:explosion val="25"/>
          <c:dLbls>
            <c:dLbl>
              <c:idx val="7"/>
              <c:layout>
                <c:manualLayout>
                  <c:x val="2.6768620930926895E-2"/>
                  <c:y val="-5.20226833506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Sheet1!$B$83:$J$83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Sheet1!$B$85:$J$85</c:f>
              <c:numCache>
                <c:formatCode>0%</c:formatCode>
                <c:ptCount val="9"/>
                <c:pt idx="0" formatCode="0.00%">
                  <c:v>1.3100000000000001E-2</c:v>
                </c:pt>
                <c:pt idx="1">
                  <c:v>0.01</c:v>
                </c:pt>
                <c:pt idx="2" formatCode="0.00%">
                  <c:v>9.64E-2</c:v>
                </c:pt>
                <c:pt idx="3" formatCode="0.00%">
                  <c:v>4.2099999999999999E-2</c:v>
                </c:pt>
                <c:pt idx="4" formatCode="0.00%">
                  <c:v>4.0000000000000002E-4</c:v>
                </c:pt>
                <c:pt idx="5" formatCode="0.00%">
                  <c:v>8.5000000000000006E-3</c:v>
                </c:pt>
                <c:pt idx="6" formatCode="0.00%">
                  <c:v>0.60919999999999996</c:v>
                </c:pt>
                <c:pt idx="7" formatCode="0.00%">
                  <c:v>7.85E-2</c:v>
                </c:pt>
                <c:pt idx="8" formatCode="0.00%">
                  <c:v>0.1416</c:v>
                </c:pt>
              </c:numCache>
            </c:numRef>
          </c:val>
        </c:ser>
        <c:ser>
          <c:idx val="0"/>
          <c:order val="0"/>
          <c:tx>
            <c:strRef>
              <c:f>Sheet1!$A$84</c:f>
              <c:strCache>
                <c:ptCount val="1"/>
                <c:pt idx="0">
                  <c:v>4801 броя</c:v>
                </c:pt>
              </c:strCache>
            </c:strRef>
          </c:tx>
          <c:explosion val="25"/>
          <c:cat>
            <c:strRef>
              <c:f>Sheet1!$B$83:$J$83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Sheet1!$B$84:$J$84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9031046090521844E-2"/>
          <c:y val="0.50722261998323914"/>
          <c:w val="0.92173665065968957"/>
          <c:h val="0.4793822634247772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2018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688859357507275E-2"/>
          <c:w val="1"/>
          <c:h val="0.51039788314118939"/>
        </c:manualLayout>
      </c:layout>
      <c:pie3DChart>
        <c:varyColors val="1"/>
        <c:ser>
          <c:idx val="1"/>
          <c:order val="1"/>
          <c:tx>
            <c:strRef>
              <c:f>Sheet1!$A$107</c:f>
              <c:strCache>
                <c:ptCount val="1"/>
                <c:pt idx="0">
                  <c:v>2018</c:v>
                </c:pt>
              </c:strCache>
            </c:strRef>
          </c:tx>
          <c:explosion val="33"/>
          <c:dLbls>
            <c:dLbl>
              <c:idx val="1"/>
              <c:layout>
                <c:manualLayout>
                  <c:x val="0.12015574334914363"/>
                  <c:y val="-2.7677480279968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094893858652922"/>
                  <c:y val="-0.100885692188047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949323994470682E-3"/>
                  <c:y val="5.57252897826167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7301861777295871E-4"/>
                  <c:y val="-5.3365153159620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Sheet1!$B$107:$J$107</c:f>
              <c:numCache>
                <c:formatCode>General</c:formatCode>
                <c:ptCount val="9"/>
                <c:pt idx="0">
                  <c:v>40</c:v>
                </c:pt>
                <c:pt idx="1">
                  <c:v>53</c:v>
                </c:pt>
                <c:pt idx="2">
                  <c:v>619</c:v>
                </c:pt>
                <c:pt idx="3">
                  <c:v>62</c:v>
                </c:pt>
                <c:pt idx="4">
                  <c:v>2</c:v>
                </c:pt>
                <c:pt idx="5">
                  <c:v>41</c:v>
                </c:pt>
                <c:pt idx="6">
                  <c:v>3307</c:v>
                </c:pt>
                <c:pt idx="7">
                  <c:v>636</c:v>
                </c:pt>
                <c:pt idx="8">
                  <c:v>545</c:v>
                </c:pt>
              </c:numCache>
            </c:numRef>
          </c:val>
        </c:ser>
        <c:ser>
          <c:idx val="0"/>
          <c:order val="0"/>
          <c:tx>
            <c:strRef>
              <c:f>Sheet1!$A$106</c:f>
              <c:strCache>
                <c:ptCount val="1"/>
                <c:pt idx="0">
                  <c:v>4801 броя</c:v>
                </c:pt>
              </c:strCache>
            </c:strRef>
          </c:tx>
          <c:explosion val="25"/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Sheet1!$B$106:$J$106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2407670685908151E-2"/>
          <c:y val="0.512579620782876"/>
          <c:w val="0.91272983160242349"/>
          <c:h val="0.4827791570167417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несвършени дела в началото на периода</c:v>
                </c:pt>
              </c:strCache>
            </c:strRef>
          </c:tx>
          <c:spPr>
            <a:solidFill>
              <a:schemeClr val="accent1"/>
            </a:solidFill>
            <a:effectLst>
              <a:outerShdw blurRad="50800" dist="50800" dir="5400000" algn="ctr" rotWithShape="0">
                <a:srgbClr val="92D05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9812364032439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35927302432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17326767064709E-3"/>
                  <c:y val="-2.732800036306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574</c:v>
                </c:pt>
                <c:pt idx="1">
                  <c:v>467</c:v>
                </c:pt>
                <c:pt idx="2">
                  <c:v>608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2253861413651767E-2"/>
                  <c:y val="-2.4843636693699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5305</c:v>
                </c:pt>
                <c:pt idx="1">
                  <c:v>4865</c:v>
                </c:pt>
                <c:pt idx="2">
                  <c:v>4196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дела за разглеждане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912524797184122E-2"/>
                  <c:y val="-7.4530910081097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80792120477593E-2"/>
                  <c:y val="-7.4530910081097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39455504009892E-2"/>
                  <c:y val="-7.4530910081098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5879</c:v>
                </c:pt>
                <c:pt idx="1">
                  <c:v>5332</c:v>
                </c:pt>
                <c:pt idx="2">
                  <c:v>4804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постъпилите дела  спрямо броя на делата за разглеждане</c:v>
                </c:pt>
              </c:strCache>
            </c:strRef>
          </c:tx>
          <c:spPr>
            <a:solidFill>
              <a:srgbClr val="7030A0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580246913580189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3.506427171991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98765432098762E-2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Лист1!$E$3:$E$6</c:f>
              <c:numCache>
                <c:formatCode>0.0000</c:formatCode>
                <c:ptCount val="4"/>
                <c:pt idx="0">
                  <c:v>0.90236434767817653</c:v>
                </c:pt>
                <c:pt idx="1">
                  <c:v>0.9124156039009752</c:v>
                </c:pt>
                <c:pt idx="2">
                  <c:v>0.87343880099916738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529024"/>
        <c:axId val="198030976"/>
        <c:axId val="0"/>
      </c:bar3DChart>
      <c:catAx>
        <c:axId val="1985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030976"/>
        <c:crosses val="autoZero"/>
        <c:auto val="1"/>
        <c:lblAlgn val="ctr"/>
        <c:lblOffset val="100"/>
        <c:noMultiLvlLbl val="0"/>
      </c:catAx>
      <c:valAx>
        <c:axId val="19803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529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39099116491611E-2"/>
          <c:y val="4.9765394032697655E-2"/>
          <c:w val="0.56997628678780687"/>
          <c:h val="0.7175279586539447"/>
        </c:manualLayout>
      </c:layout>
      <c:pie3DChart>
        <c:varyColors val="1"/>
        <c:ser>
          <c:idx val="0"/>
          <c:order val="0"/>
          <c:tx>
            <c:strRef>
              <c:f>Sheet1!$B$65</c:f>
              <c:strCache>
                <c:ptCount val="1"/>
                <c:pt idx="0">
                  <c:v>Брой отложени заседания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9120677412654519E-2"/>
                  <c:y val="-0.1039688400045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597647516282691E-3"/>
                  <c:y val="2.165752544586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83345484592202E-2"/>
                  <c:y val="9.147620539340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51239428404782E-2"/>
                  <c:y val="7.178511317238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45567400723575E-3"/>
                  <c:y val="7.198514739343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820202126903934E-2"/>
                  <c:y val="3.193205805415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605169145523476E-2"/>
                  <c:y val="-7.59161308477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57281034315155E-2"/>
                  <c:y val="-1.012440201549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714895013123358E-2"/>
                  <c:y val="-0.12121566732681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239744337513365E-2"/>
                  <c:y val="-5.294991531318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26052299018178E-3"/>
                  <c:y val="-4.9414625599311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189511033343053E-2"/>
                  <c:y val="-7.420731545441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5277291727422965E-3"/>
                  <c:y val="-6.139544761894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176533488869445E-2"/>
                  <c:y val="-6.00468299520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Sheet1!$A$66:$A$89</c:f>
              <c:strCache>
                <c:ptCount val="24"/>
                <c:pt idx="0">
                  <c:v>За събиране на доказателства</c:v>
                </c:pt>
                <c:pt idx="1">
                  <c:v>За изготвяне на експертиза</c:v>
                </c:pt>
                <c:pt idx="2">
                  <c:v>Поради нередовно призоваване </c:v>
                </c:pt>
                <c:pt idx="3">
                  <c:v>Поради отменен ход по същество</c:v>
                </c:pt>
                <c:pt idx="4">
                  <c:v>Поради спиране на делото</c:v>
                </c:pt>
                <c:pt idx="5">
                  <c:v>Поради постигната спогодба</c:v>
                </c:pt>
                <c:pt idx="6">
                  <c:v>Оставяне без движение на исковата молба</c:v>
                </c:pt>
                <c:pt idx="7">
                  <c:v>Поради изпращане на делото по обжалване</c:v>
                </c:pt>
                <c:pt idx="8">
                  <c:v>За организиране на проц. защита, вкл. по чл.144 и чл.36 от ГПК</c:v>
                </c:pt>
                <c:pt idx="9">
                  <c:v>С решение по допускане на делба</c:v>
                </c:pt>
                <c:pt idx="10">
                  <c:v>На осн. чл. 142, ал. 2 от ГПК</c:v>
                </c:pt>
                <c:pt idx="11">
                  <c:v>Неизготвена в срок експертиза и възражение на страна по делото</c:v>
                </c:pt>
                <c:pt idx="12">
                  <c:v>С определение по привременни мерки</c:v>
                </c:pt>
                <c:pt idx="13">
                  <c:v>За обявяване на решение по дела по ЗЗДН</c:v>
                </c:pt>
                <c:pt idx="14">
                  <c:v>За конституиране на страна, привличане или встъпване на помагач</c:v>
                </c:pt>
                <c:pt idx="15">
                  <c:v>Поради изменение на иска, главно встъпване</c:v>
                </c:pt>
                <c:pt idx="16">
                  <c:v>За лично изслушване на страна по делото</c:v>
                </c:pt>
                <c:pt idx="17">
                  <c:v>За изразяване на становище по доказателствата</c:v>
                </c:pt>
                <c:pt idx="18">
                  <c:v>Поради неявяване на призован свидетел</c:v>
                </c:pt>
                <c:pt idx="19">
                  <c:v>За изготвяне на съдебна поръчка</c:v>
                </c:pt>
                <c:pt idx="20">
                  <c:v>Поради даване възможност за отговор в срок по чл. 131 от ГПК</c:v>
                </c:pt>
                <c:pt idx="21">
                  <c:v>Поради поправка на съдебен протокол</c:v>
                </c:pt>
                <c:pt idx="22">
                  <c:v>Поради служебен ангажимент на съдия-докладчика</c:v>
                </c:pt>
                <c:pt idx="23">
                  <c:v>Други причини, непосочени по-горе</c:v>
                </c:pt>
              </c:strCache>
            </c:strRef>
          </c:cat>
          <c:val>
            <c:numRef>
              <c:f>Sheet1!$B$66:$B$89</c:f>
              <c:numCache>
                <c:formatCode>General</c:formatCode>
                <c:ptCount val="24"/>
                <c:pt idx="0">
                  <c:v>469</c:v>
                </c:pt>
                <c:pt idx="1">
                  <c:v>312</c:v>
                </c:pt>
                <c:pt idx="2">
                  <c:v>140</c:v>
                </c:pt>
                <c:pt idx="3">
                  <c:v>10</c:v>
                </c:pt>
                <c:pt idx="4">
                  <c:v>58</c:v>
                </c:pt>
                <c:pt idx="5">
                  <c:v>45</c:v>
                </c:pt>
                <c:pt idx="6">
                  <c:v>14</c:v>
                </c:pt>
                <c:pt idx="7">
                  <c:v>5</c:v>
                </c:pt>
                <c:pt idx="8">
                  <c:v>12</c:v>
                </c:pt>
                <c:pt idx="9">
                  <c:v>22</c:v>
                </c:pt>
                <c:pt idx="10">
                  <c:v>99</c:v>
                </c:pt>
                <c:pt idx="11">
                  <c:v>54</c:v>
                </c:pt>
                <c:pt idx="12">
                  <c:v>10</c:v>
                </c:pt>
                <c:pt idx="13">
                  <c:v>12</c:v>
                </c:pt>
                <c:pt idx="14">
                  <c:v>4</c:v>
                </c:pt>
                <c:pt idx="15">
                  <c:v>7</c:v>
                </c:pt>
                <c:pt idx="16">
                  <c:v>16</c:v>
                </c:pt>
                <c:pt idx="17">
                  <c:v>11</c:v>
                </c:pt>
                <c:pt idx="18">
                  <c:v>1</c:v>
                </c:pt>
                <c:pt idx="19">
                  <c:v>7</c:v>
                </c:pt>
                <c:pt idx="20">
                  <c:v>3</c:v>
                </c:pt>
                <c:pt idx="21">
                  <c:v>1</c:v>
                </c:pt>
                <c:pt idx="22">
                  <c:v>82</c:v>
                </c:pt>
                <c:pt idx="2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391246383252103"/>
          <c:y val="0"/>
          <c:w val="0.42688566004743433"/>
          <c:h val="1"/>
        </c:manualLayout>
      </c:layout>
      <c:overlay val="0"/>
      <c:txPr>
        <a:bodyPr/>
        <a:lstStyle/>
        <a:p>
          <a:pPr>
            <a:defRPr sz="9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7852264994653447E-2"/>
          <c:y val="4.1807536933391475E-2"/>
          <c:w val="0.90517242636337125"/>
          <c:h val="0.84587653338544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100000">
                  <a:srgbClr val="00B050"/>
                </a:gs>
                <a:gs pos="27000">
                  <a:srgbClr val="00B050"/>
                </a:gs>
                <a:gs pos="0">
                  <a:srgbClr val="00B050"/>
                </a:gs>
                <a:gs pos="100000">
                  <a:schemeClr val="tx1"/>
                </a:gs>
                <a:gs pos="73000">
                  <a:srgbClr val="00B050"/>
                </a:gs>
                <a:gs pos="43758">
                  <a:srgbClr val="00B050"/>
                </a:gs>
                <a:gs pos="100000">
                  <a:schemeClr val="tx1"/>
                </a:gs>
              </a:gsLst>
              <a:path path="rect">
                <a:fillToRect l="100000" t="100000"/>
              </a:path>
            </a:gradFill>
          </c:spPr>
          <c:invertIfNegative val="0"/>
          <c:dLbls>
            <c:dLbl>
              <c:idx val="0"/>
              <c:layout>
                <c:manualLayout>
                  <c:x val="1.8541824223506333E-2"/>
                  <c:y val="-4.223418237928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32128260757423E-2"/>
                  <c:y val="-6.956218274235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675843166339E-2"/>
                  <c:y val="-9.192145576668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5140</c:v>
                </c:pt>
                <c:pt idx="1">
                  <c:v>4758</c:v>
                </c:pt>
                <c:pt idx="2">
                  <c:v>4337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812672"/>
        <c:axId val="198849024"/>
        <c:axId val="0"/>
      </c:bar3DChart>
      <c:catAx>
        <c:axId val="1988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849024"/>
        <c:crosses val="autoZero"/>
        <c:auto val="1"/>
        <c:lblAlgn val="ctr"/>
        <c:lblOffset val="100"/>
        <c:noMultiLvlLbl val="0"/>
      </c:catAx>
      <c:valAx>
        <c:axId val="19884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8126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292218848726049E-2"/>
          <c:y val="5.3881189761259406E-2"/>
          <c:w val="0.64274108097598914"/>
          <c:h val="0.8518905602072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5140</c:v>
                </c:pt>
                <c:pt idx="1">
                  <c:v>4758</c:v>
                </c:pt>
                <c:pt idx="2">
                  <c:v>4337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решени дела по същество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4386</c:v>
                </c:pt>
                <c:pt idx="1">
                  <c:v>4033</c:v>
                </c:pt>
                <c:pt idx="2">
                  <c:v>3586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Дял на решените по същество дела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9000">
                  <a:srgbClr val="66008F"/>
                </a:gs>
              </a:gsLst>
              <a:lin ang="2700000" scaled="0"/>
              <a:tileRect/>
            </a:gradFill>
            <a:ln w="31750" cap="flat" cmpd="sng" algn="ctr">
              <a:solidFill>
                <a:srgbClr val="7030A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716049382716049E-3"/>
                  <c:y val="8.091706001348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323E-3"/>
                  <c:y val="-8.091918382083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Лист1!$D$3:$D$5</c:f>
              <c:numCache>
                <c:formatCode>0.00%</c:formatCode>
                <c:ptCount val="3"/>
                <c:pt idx="0">
                  <c:v>0.85329999999999995</c:v>
                </c:pt>
                <c:pt idx="1">
                  <c:v>0.84760000000000002</c:v>
                </c:pt>
                <c:pt idx="2">
                  <c:v>0.82679999999999998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Брой прекратени дела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754</c:v>
                </c:pt>
                <c:pt idx="1">
                  <c:v>725</c:v>
                </c:pt>
                <c:pt idx="2">
                  <c:v>751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Дял на прекратените дела</c:v>
                </c:pt>
              </c:strCache>
            </c:strRef>
          </c:tx>
          <c:spPr>
            <a:solidFill>
              <a:schemeClr val="bg1">
                <a:lumMod val="85000"/>
                <a:lumOff val="1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294E-2"/>
                  <c:y val="-4.855023600809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2"/>
                  <c:y val="-2.966958867161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Лист1!$F$3:$F$5</c:f>
              <c:numCache>
                <c:formatCode>0.00%</c:formatCode>
                <c:ptCount val="3"/>
                <c:pt idx="0">
                  <c:v>0.1467</c:v>
                </c:pt>
                <c:pt idx="1">
                  <c:v>0.15240000000000001</c:v>
                </c:pt>
                <c:pt idx="2">
                  <c:v>0.17319999999999999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069184"/>
        <c:axId val="198850752"/>
        <c:axId val="0"/>
      </c:bar3DChart>
      <c:catAx>
        <c:axId val="1990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850752"/>
        <c:crosses val="autoZero"/>
        <c:auto val="1"/>
        <c:lblAlgn val="ctr"/>
        <c:lblOffset val="100"/>
        <c:noMultiLvlLbl val="0"/>
      </c:catAx>
      <c:valAx>
        <c:axId val="1988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06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8223485953146"/>
          <c:y val="3.5791888117828838E-2"/>
          <c:w val="0.2562585058812093"/>
          <c:h val="0.90414089337956149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292218848726049E-2"/>
          <c:y val="5.3881189761259406E-2"/>
          <c:w val="0.64274108097598914"/>
          <c:h val="0.8518905602072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5140</c:v>
                </c:pt>
                <c:pt idx="1">
                  <c:v>4758</c:v>
                </c:pt>
                <c:pt idx="2">
                  <c:v>4337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 в срок до 3 месеца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07698533772469E-2"/>
                  <c:y val="-1.932814162201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66774709719769E-2"/>
                  <c:y val="-1.93281416220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48622357825163E-2"/>
                  <c:y val="-2.416017702751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4695</c:v>
                </c:pt>
                <c:pt idx="1">
                  <c:v>4379</c:v>
                </c:pt>
                <c:pt idx="2">
                  <c:v>3831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%-но съотношение между брой свършени дела и брой свършени дела в срок до 3 месеца, считано от определението по чл. 140 от ГПК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9000">
                  <a:srgbClr val="66008F"/>
                </a:gs>
              </a:gsLst>
              <a:lin ang="2700000" scaled="0"/>
              <a:tileRect/>
            </a:gradFill>
            <a:ln w="31750" cap="flat" cmpd="sng" algn="ctr">
              <a:solidFill>
                <a:srgbClr val="7030A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9291680809241199E-2"/>
                  <c:y val="-2.814850861319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03832482292251E-2"/>
                  <c:y val="-1.505844860464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84140423643151E-2"/>
                  <c:y val="-2.983610649045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0.91342412451361865</c:v>
                </c:pt>
                <c:pt idx="1">
                  <c:v>0.92034468263976466</c:v>
                </c:pt>
                <c:pt idx="2">
                  <c:v>0.88332949043117359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200256"/>
        <c:axId val="199377472"/>
        <c:axId val="0"/>
      </c:bar3DChart>
      <c:catAx>
        <c:axId val="1992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377472"/>
        <c:crosses val="autoZero"/>
        <c:auto val="1"/>
        <c:lblAlgn val="ctr"/>
        <c:lblOffset val="100"/>
        <c:noMultiLvlLbl val="0"/>
      </c:catAx>
      <c:valAx>
        <c:axId val="19937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20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8223485953146"/>
          <c:y val="3.5791888117828838E-2"/>
          <c:w val="0.2562585058812093"/>
          <c:h val="0.90414089337956149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висящи дела към 1 януари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2018 г.</c:v>
                </c:pt>
                <c:pt idx="2">
                  <c:v>2017 г.</c:v>
                </c:pt>
                <c:pt idx="3">
                  <c:v>2016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818</c:v>
                </c:pt>
                <c:pt idx="2">
                  <c:v>679</c:v>
                </c:pt>
                <c:pt idx="3">
                  <c:v>860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постъпили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6612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2018 г.</c:v>
                </c:pt>
                <c:pt idx="2">
                  <c:v>2017 г.</c:v>
                </c:pt>
                <c:pt idx="3">
                  <c:v>2016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6930</c:v>
                </c:pt>
                <c:pt idx="2">
                  <c:v>6612</c:v>
                </c:pt>
                <c:pt idx="3">
                  <c:v>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898880"/>
        <c:axId val="36049984"/>
        <c:axId val="0"/>
      </c:bar3DChart>
      <c:catAx>
        <c:axId val="35898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6049984"/>
        <c:crosses val="autoZero"/>
        <c:auto val="1"/>
        <c:lblAlgn val="ctr"/>
        <c:lblOffset val="100"/>
        <c:noMultiLvlLbl val="0"/>
      </c:catAx>
      <c:valAx>
        <c:axId val="360499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5898880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292218848726049E-2"/>
          <c:y val="5.3881189761259406E-2"/>
          <c:w val="0.64274108097598914"/>
          <c:h val="0.8518905602072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граждански дела за разглеждане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5879</c:v>
                </c:pt>
                <c:pt idx="1">
                  <c:v>5332</c:v>
                </c:pt>
                <c:pt idx="2">
                  <c:v>4804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1086466768368872E-2"/>
                  <c:y val="-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88006475123314E-2"/>
                  <c:y val="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86466768368872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5140</c:v>
                </c:pt>
                <c:pt idx="1">
                  <c:v>4758</c:v>
                </c:pt>
                <c:pt idx="2">
                  <c:v>4337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останали несвършени дела в края на периода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724311178912581E-2"/>
                  <c:y val="-7.2480531082542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24311178912581E-2"/>
                  <c:y val="-2.4160177027515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24311178912581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739</c:v>
                </c:pt>
                <c:pt idx="1">
                  <c:v>574</c:v>
                </c:pt>
                <c:pt idx="2">
                  <c:v>467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несвършените дела в края на периода спрямо броя на делата за разглеждане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928930299176063E-2"/>
                  <c:y val="-4.34883186495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928930299176063E-2"/>
                  <c:y val="-4.348831864952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07698533772358E-2"/>
                  <c:y val="-3.14082301357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Лист1!$E$3:$E$5</c:f>
              <c:numCache>
                <c:formatCode>0.00%</c:formatCode>
                <c:ptCount val="3"/>
                <c:pt idx="0">
                  <c:v>0.12570164994046606</c:v>
                </c:pt>
                <c:pt idx="1">
                  <c:v>0.10765191297824456</c:v>
                </c:pt>
                <c:pt idx="2">
                  <c:v>9.7210657785179011E-2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34080"/>
        <c:axId val="199379776"/>
        <c:axId val="0"/>
      </c:bar3DChart>
      <c:catAx>
        <c:axId val="19953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379776"/>
        <c:crosses val="autoZero"/>
        <c:auto val="1"/>
        <c:lblAlgn val="ctr"/>
        <c:lblOffset val="100"/>
        <c:noMultiLvlLbl val="0"/>
      </c:catAx>
      <c:valAx>
        <c:axId val="19937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53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8217662614745"/>
          <c:y val="4.0623910889657625E-2"/>
          <c:w val="0.2655178233738526"/>
          <c:h val="0.8774352317018048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9.1741153883542328E-2"/>
          <c:y val="5.4098734399881492E-2"/>
          <c:w val="0.68011519393409148"/>
          <c:h val="0.8510375776148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 rotWithShape="1">
              <a:gsLst>
                <a:gs pos="4000">
                  <a:srgbClr val="9CB084">
                    <a:lumMod val="50000"/>
                  </a:srgbClr>
                </a:gs>
                <a:gs pos="94000">
                  <a:srgbClr val="92D050"/>
                </a:gs>
                <a:gs pos="99000">
                  <a:srgbClr val="9CB084">
                    <a:lumMod val="60000"/>
                    <a:lumOff val="4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5140</c:v>
                </c:pt>
                <c:pt idx="1">
                  <c:v>4758</c:v>
                </c:pt>
                <c:pt idx="2">
                  <c:v>4337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дела с обявен акт в 1-месечен срок</c:v>
                </c:pt>
              </c:strCache>
            </c:strRef>
          </c:tx>
          <c:spPr>
            <a:solidFill>
              <a:srgbClr val="53B5FF"/>
            </a:solidFill>
            <a:ln w="31750" cap="flat" cmpd="sng" algn="ctr">
              <a:noFill/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01234567901234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4E-2"/>
                  <c:y val="-7.3487205125356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875E-2"/>
                  <c:y val="2.449573504178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5133</c:v>
                </c:pt>
                <c:pt idx="1">
                  <c:v>4757</c:v>
                </c:pt>
                <c:pt idx="2">
                  <c:v>4322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 на обявените в 1-мес. срок актове спрямо общия брой на решените дела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691358024691357E-2"/>
                  <c:y val="-4.06631617369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93827160493825E-2"/>
                  <c:y val="-2.795592369413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93827160493825E-2"/>
                  <c:y val="-2.795592369413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Лист1!$D$3:$D$5</c:f>
              <c:numCache>
                <c:formatCode>0.00</c:formatCode>
                <c:ptCount val="3"/>
                <c:pt idx="0">
                  <c:v>99.863813229571988</c:v>
                </c:pt>
                <c:pt idx="1">
                  <c:v>99.978982765868011</c:v>
                </c:pt>
                <c:pt idx="2">
                  <c:v>99.654138805626019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660032"/>
        <c:axId val="199382080"/>
        <c:axId val="0"/>
      </c:bar3DChart>
      <c:catAx>
        <c:axId val="19966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382080"/>
        <c:crosses val="autoZero"/>
        <c:auto val="1"/>
        <c:lblAlgn val="ctr"/>
        <c:lblOffset val="100"/>
        <c:noMultiLvlLbl val="0"/>
      </c:catAx>
      <c:valAx>
        <c:axId val="19938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66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05387868183139"/>
          <c:y val="2.0643958798931886E-2"/>
          <c:w val="0.22968686205890931"/>
          <c:h val="0.95083339470162209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2.6657886360974908E-2"/>
          <c:w val="0.69909667541557297"/>
          <c:h val="0.881280645994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Натовареност по щат 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rgbClr val="92D050"/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2591377466705264E-3"/>
                  <c:y val="-3.33671634082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616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40.83</c:v>
                </c:pt>
                <c:pt idx="1">
                  <c:v>37.03</c:v>
                </c:pt>
                <c:pt idx="2">
                  <c:v>33.36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Натовареност по щат 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234567901234566E-2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57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875E-2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35.69</c:v>
                </c:pt>
                <c:pt idx="1">
                  <c:v>33.04</c:v>
                </c:pt>
                <c:pt idx="2">
                  <c:v>30.12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712896"/>
        <c:axId val="199384384"/>
        <c:axId val="0"/>
      </c:bar3DChart>
      <c:catAx>
        <c:axId val="1977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384384"/>
        <c:crosses val="autoZero"/>
        <c:auto val="1"/>
        <c:lblAlgn val="ctr"/>
        <c:lblOffset val="100"/>
        <c:noMultiLvlLbl val="0"/>
      </c:catAx>
      <c:valAx>
        <c:axId val="19938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71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8007922620783"/>
          <c:y val="0.16372204890147346"/>
          <c:w val="0.22613747934285991"/>
          <c:h val="0.7271350480577233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2.6657886360974908E-2"/>
          <c:w val="0.69909667541557297"/>
          <c:h val="0.881280645994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Действителна натовареност 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rgbClr val="92D050"/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51851851851849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42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44.54</c:v>
                </c:pt>
                <c:pt idx="1">
                  <c:v>40.520000000000003</c:v>
                </c:pt>
                <c:pt idx="2">
                  <c:v>37.53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Действителна натовареност  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753086419753056E-2"/>
                  <c:y val="-9.5334752595057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35E-2"/>
                  <c:y val="-1.9066950519011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875E-2"/>
                  <c:y val="-4.7667376297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38.94</c:v>
                </c:pt>
                <c:pt idx="1">
                  <c:v>36.159999999999997</c:v>
                </c:pt>
                <c:pt idx="2">
                  <c:v>33.880000000000003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717504"/>
        <c:axId val="197748416"/>
        <c:axId val="0"/>
      </c:bar3DChart>
      <c:catAx>
        <c:axId val="19771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748416"/>
        <c:crosses val="autoZero"/>
        <c:auto val="1"/>
        <c:lblAlgn val="ctr"/>
        <c:lblOffset val="100"/>
        <c:noMultiLvlLbl val="0"/>
      </c:catAx>
      <c:valAx>
        <c:axId val="1977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71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8007922620783"/>
          <c:y val="0.16372204890147346"/>
          <c:w val="0.22613747934285991"/>
          <c:h val="0.7271350480577233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155771629381282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198652101718431E-2"/>
                  <c:y val="8.190979512335601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70.0</a:t>
                    </a:r>
                    <a:r>
                      <a:rPr lang="bg-BG" sz="1600" dirty="0" smtClean="0"/>
                      <a:t>4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12071931947501E-2"/>
                  <c:y val="0.135080704796625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5534655693526931E-2"/>
                  <c:y val="-4.00206855322953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6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Sheet1!$A$38:$A$40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70.040000000000006</c:v>
                </c:pt>
                <c:pt idx="1">
                  <c:v>11.01</c:v>
                </c:pt>
                <c:pt idx="2">
                  <c:v>18.940000000000001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546506844584836E-2"/>
          <c:y val="0.78963416413870657"/>
          <c:w val="0.8709069863108303"/>
          <c:h val="0.1918317867212537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2016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580590857136402"/>
        </c:manualLayout>
      </c:layout>
      <c:pie3DChart>
        <c:varyColors val="1"/>
        <c:ser>
          <c:idx val="0"/>
          <c:order val="0"/>
          <c:tx>
            <c:strRef>
              <c:f>Sheet1!$B$42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"/>
                  <c:y val="0.135456229910424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1838294205680942E-2"/>
                  <c:y val="0.102888285482403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993877643573033E-2"/>
                  <c:y val="-4.04630182333789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6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Sheet1!$A$43:$A$45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Sheet1!$B$43:$B$45</c:f>
              <c:numCache>
                <c:formatCode>General</c:formatCode>
                <c:ptCount val="3"/>
                <c:pt idx="0">
                  <c:v>58.73</c:v>
                </c:pt>
                <c:pt idx="1">
                  <c:v>16.670000000000002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1542153557769347E-2"/>
          <c:y val="0.81435960976087418"/>
          <c:w val="0.87691569288446136"/>
          <c:h val="0.16770453000514066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>
                <a:solidFill>
                  <a:schemeClr val="bg1"/>
                </a:solidFill>
              </a:rPr>
              <a:t>2018</a:t>
            </a:r>
            <a:r>
              <a:rPr lang="bg-BG" sz="1800" dirty="0" smtClean="0">
                <a:solidFill>
                  <a:schemeClr val="bg1"/>
                </a:solidFill>
              </a:rPr>
              <a:t> г.</a:t>
            </a:r>
            <a:r>
              <a:rPr lang="bg-BG" sz="1800" dirty="0" smtClean="0">
                <a:solidFill>
                  <a:schemeClr val="tx1"/>
                </a:solidFill>
              </a:rPr>
              <a:t>.</a:t>
            </a:r>
            <a:endParaRPr lang="bg-BG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35598893570228"/>
          <c:y val="1.3778850961004332E-2"/>
        </c:manualLayout>
      </c:layout>
      <c:overlay val="0"/>
    </c:title>
    <c:autoTitleDeleted val="0"/>
    <c:view3D>
      <c:rotX val="30"/>
      <c:rotY val="0"/>
      <c:depthPercent val="120"/>
      <c:rAngAx val="0"/>
      <c:perspective val="5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91042020973E-2"/>
          <c:w val="1"/>
          <c:h val="0.6736779680729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627055683271662E-2"/>
                  <c:y val="7.810829178702366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1327089012901699E-3"/>
                  <c:y val="0.1027008283801799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351248721652004E-2"/>
                  <c:y val="-3.486461573714031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24,05%</a:t>
                    </a:r>
                    <a:endParaRPr lang="en-US" sz="1600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600" b="1"/>
                </a:pPr>
                <a:endParaRPr lang="bg-BG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</c:v>
                </c:pt>
                <c:pt idx="1">
                  <c:v>28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75080741896733694"/>
          <c:w val="0.91498202478926838"/>
          <c:h val="0.20234448776524827"/>
        </c:manualLayout>
      </c:layout>
      <c:overlay val="0"/>
      <c:txPr>
        <a:bodyPr/>
        <a:lstStyle/>
        <a:p>
          <a:pPr>
            <a:defRPr lang="bg-BG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40254397533583E-2"/>
          <c:y val="1.63075314864005E-2"/>
          <c:w val="0.90334772622125969"/>
          <c:h val="0.9301091966212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'[Диаграма в Microsoft PowerPoint]Sheet1'!$A$20</c:f>
              <c:strCache>
                <c:ptCount val="1"/>
                <c:pt idx="0">
                  <c:v>2018 година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03182199223016E-2"/>
                  <c:y val="-5.389061709192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'[Диаграма в Microsoft PowerPoint]Sheet1'!$B$19:$C$19</c:f>
              <c:strCache>
                <c:ptCount val="2"/>
                <c:pt idx="0">
                  <c:v>Несвършени в началото на периода</c:v>
                </c:pt>
                <c:pt idx="1">
                  <c:v>Постъпили през годината</c:v>
                </c:pt>
              </c:strCache>
            </c:strRef>
          </c:cat>
          <c:val>
            <c:numRef>
              <c:f>'[Диаграма в Microsoft PowerPoint]Sheet1'!$B$20:$C$20</c:f>
              <c:numCache>
                <c:formatCode>General</c:formatCode>
                <c:ptCount val="2"/>
                <c:pt idx="0">
                  <c:v>4755</c:v>
                </c:pt>
                <c:pt idx="1">
                  <c:v>671</c:v>
                </c:pt>
              </c:numCache>
            </c:numRef>
          </c:val>
        </c:ser>
        <c:ser>
          <c:idx val="1"/>
          <c:order val="1"/>
          <c:tx>
            <c:strRef>
              <c:f>'[Диаграма в Microsoft PowerPoint]Sheet1'!$A$21</c:f>
              <c:strCache>
                <c:ptCount val="1"/>
                <c:pt idx="0">
                  <c:v>2017 година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727923710955366E-3"/>
                  <c:y val="-4.899147008357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'[Диаграма в Microsoft PowerPoint]Sheet1'!$B$19:$C$19</c:f>
              <c:strCache>
                <c:ptCount val="2"/>
                <c:pt idx="0">
                  <c:v>Несвършени в началото на периода</c:v>
                </c:pt>
                <c:pt idx="1">
                  <c:v>Постъпили през годината</c:v>
                </c:pt>
              </c:strCache>
            </c:strRef>
          </c:cat>
          <c:val>
            <c:numRef>
              <c:f>'[Диаграма в Microsoft PowerPoint]Sheet1'!$B$21:$C$21</c:f>
              <c:numCache>
                <c:formatCode>General</c:formatCode>
                <c:ptCount val="2"/>
                <c:pt idx="0">
                  <c:v>4792</c:v>
                </c:pt>
                <c:pt idx="1">
                  <c:v>562</c:v>
                </c:pt>
              </c:numCache>
            </c:numRef>
          </c:val>
        </c:ser>
        <c:ser>
          <c:idx val="2"/>
          <c:order val="2"/>
          <c:tx>
            <c:strRef>
              <c:f>'[Диаграма в Microsoft PowerPoint]Sheet1'!$A$22</c:f>
              <c:strCache>
                <c:ptCount val="1"/>
                <c:pt idx="0">
                  <c:v>2016 година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75974570318633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8892453886527E-16"/>
                  <c:y val="-5.144104358774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'[Диаграма в Microsoft PowerPoint]Sheet1'!$B$19:$C$19</c:f>
              <c:strCache>
                <c:ptCount val="2"/>
                <c:pt idx="0">
                  <c:v>Несвършени в началото на периода</c:v>
                </c:pt>
                <c:pt idx="1">
                  <c:v>Постъпили през годината</c:v>
                </c:pt>
              </c:strCache>
            </c:strRef>
          </c:cat>
          <c:val>
            <c:numRef>
              <c:f>'[Диаграма в Microsoft PowerPoint]Sheet1'!$B$22:$C$22</c:f>
              <c:numCache>
                <c:formatCode>General</c:formatCode>
                <c:ptCount val="2"/>
                <c:pt idx="0">
                  <c:v>5073</c:v>
                </c:pt>
                <c:pt idx="1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321536"/>
        <c:axId val="197752448"/>
        <c:axId val="0"/>
      </c:bar3DChart>
      <c:catAx>
        <c:axId val="20032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bg-BG"/>
          </a:p>
        </c:txPr>
        <c:crossAx val="197752448"/>
        <c:crosses val="autoZero"/>
        <c:auto val="1"/>
        <c:lblAlgn val="ctr"/>
        <c:lblOffset val="100"/>
        <c:noMultiLvlLbl val="0"/>
      </c:catAx>
      <c:valAx>
        <c:axId val="19775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bg-BG"/>
          </a:p>
        </c:txPr>
        <c:crossAx val="20032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0394818429469"/>
          <c:y val="0.18125069436729255"/>
          <c:w val="0.11965147272335364"/>
          <c:h val="0.6105531098396475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24000">
                  <a:schemeClr val="accent1">
                    <a:lumMod val="75000"/>
                  </a:schemeClr>
                </a:gs>
                <a:gs pos="9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0672920400148774E-3"/>
                  <c:y val="-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37398260096703E-2"/>
                  <c:y val="-3.779341977875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Sheet1!$A$12:$A$14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Sheet1!$B$12:$B$14</c:f>
              <c:numCache>
                <c:formatCode>General</c:formatCode>
                <c:ptCount val="3"/>
                <c:pt idx="0">
                  <c:v>18.64</c:v>
                </c:pt>
                <c:pt idx="1">
                  <c:v>15.61</c:v>
                </c:pt>
                <c:pt idx="2">
                  <c:v>7.58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457728"/>
        <c:axId val="197753600"/>
        <c:axId val="0"/>
      </c:bar3DChart>
      <c:catAx>
        <c:axId val="20045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97753600"/>
        <c:crosses val="autoZero"/>
        <c:auto val="1"/>
        <c:lblAlgn val="ctr"/>
        <c:lblOffset val="100"/>
        <c:noMultiLvlLbl val="0"/>
      </c:catAx>
      <c:valAx>
        <c:axId val="19775360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200457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58000">
                  <a:schemeClr val="accent1">
                    <a:lumMod val="75000"/>
                  </a:schemeClr>
                </a:gs>
                <a:gs pos="9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31750" cap="flat" cmpd="sng" algn="ctr">
              <a:noFill/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89125432509473E-2"/>
                  <c:y val="-5.623368740027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445627162547505E-3"/>
                  <c:y val="-5.623368740027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544988494771738E-2"/>
                  <c:y val="-7.66823010003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Sheet1!$A$26:$A$28</c:f>
              <c:strCache>
                <c:ptCount val="3"/>
                <c:pt idx="0">
                  <c:v>Свършени чрез реализиране на вземането</c:v>
                </c:pt>
                <c:pt idx="1">
                  <c:v>Прекратени по други причини</c:v>
                </c:pt>
                <c:pt idx="2">
                  <c:v>Изпратени на друг съдебен изпълнител</c:v>
                </c:pt>
              </c:strCache>
            </c:strRef>
          </c:cat>
          <c:val>
            <c:numRef>
              <c:f>Sheet1!$B$26:$B$28</c:f>
              <c:numCache>
                <c:formatCode>General</c:formatCode>
                <c:ptCount val="3"/>
                <c:pt idx="0">
                  <c:v>243</c:v>
                </c:pt>
                <c:pt idx="1">
                  <c:v>249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148032"/>
        <c:axId val="143468800"/>
        <c:axId val="0"/>
      </c:bar3DChart>
      <c:catAx>
        <c:axId val="14314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bg-BG"/>
          </a:p>
        </c:txPr>
        <c:crossAx val="143468800"/>
        <c:crosses val="autoZero"/>
        <c:auto val="1"/>
        <c:lblAlgn val="ctr"/>
        <c:lblOffset val="100"/>
        <c:noMultiLvlLbl val="0"/>
      </c:catAx>
      <c:valAx>
        <c:axId val="14346880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bg-BG"/>
          </a:p>
        </c:txPr>
        <c:crossAx val="14314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1.6975308641975367E-2"/>
                  <c:y val="-2.697256571856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13E-2"/>
                  <c:y val="-1.348617666891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15778826702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2018 г.</c:v>
                </c:pt>
                <c:pt idx="2">
                  <c:v>2017 г.</c:v>
                </c:pt>
                <c:pt idx="3">
                  <c:v>2016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6773</c:v>
                </c:pt>
                <c:pt idx="2">
                  <c:v>6473</c:v>
                </c:pt>
                <c:pt idx="3">
                  <c:v>6142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3335168"/>
        <c:axId val="36775040"/>
        <c:axId val="0"/>
      </c:bar3DChart>
      <c:catAx>
        <c:axId val="43335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6775040"/>
        <c:crosses val="autoZero"/>
        <c:auto val="1"/>
        <c:lblAlgn val="ctr"/>
        <c:lblOffset val="100"/>
        <c:noMultiLvlLbl val="0"/>
      </c:catAx>
      <c:valAx>
        <c:axId val="3677504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33351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2.6657886360974908E-2"/>
          <c:w val="0.69909667541557297"/>
          <c:h val="0.881280645994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492</c:v>
                </c:pt>
                <c:pt idx="1">
                  <c:v>588</c:v>
                </c:pt>
                <c:pt idx="2">
                  <c:v>531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Несвършени дела в края на периода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4917</c:v>
                </c:pt>
                <c:pt idx="1">
                  <c:v>4755</c:v>
                </c:pt>
                <c:pt idx="2">
                  <c:v>4792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566272"/>
        <c:axId val="197754176"/>
        <c:axId val="0"/>
      </c:bar3DChart>
      <c:catAx>
        <c:axId val="2005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7754176"/>
        <c:crosses val="autoZero"/>
        <c:auto val="1"/>
        <c:lblAlgn val="ctr"/>
        <c:lblOffset val="100"/>
        <c:noMultiLvlLbl val="0"/>
      </c:catAx>
      <c:valAx>
        <c:axId val="1977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5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8007922620783"/>
          <c:y val="6.8387296306416406E-2"/>
          <c:w val="0.22613747934285991"/>
          <c:h val="0.8224698006527805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1598711254306E-2"/>
          <c:y val="3.5607530094253791E-2"/>
          <c:w val="0.661073599034805"/>
          <c:h val="0.8806330077438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Натовареност по щат  спрямо постъпили дела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Sheet1!$B$41:$B$43</c:f>
              <c:numCache>
                <c:formatCode>General</c:formatCode>
                <c:ptCount val="3"/>
                <c:pt idx="0">
                  <c:v>18.64</c:v>
                </c:pt>
                <c:pt idx="1">
                  <c:v>15.61</c:v>
                </c:pt>
                <c:pt idx="2">
                  <c:v>7.58</c:v>
                </c:pt>
              </c:numCache>
            </c:numRef>
          </c:val>
        </c:ser>
        <c:ser>
          <c:idx val="1"/>
          <c:order val="1"/>
          <c:tx>
            <c:strRef>
              <c:f>Sheet1!$C$40</c:f>
              <c:strCache>
                <c:ptCount val="1"/>
                <c:pt idx="0">
                  <c:v>Действителна натовареност  спрямо постъпили дела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Sheet1!$C$41:$C$43</c:f>
              <c:numCache>
                <c:formatCode>General</c:formatCode>
                <c:ptCount val="3"/>
                <c:pt idx="0">
                  <c:v>22.37</c:v>
                </c:pt>
                <c:pt idx="1">
                  <c:v>23.42</c:v>
                </c:pt>
                <c:pt idx="2">
                  <c:v>9.75</c:v>
                </c:pt>
              </c:numCache>
            </c:numRef>
          </c:val>
        </c:ser>
        <c:ser>
          <c:idx val="2"/>
          <c:order val="2"/>
          <c:tx>
            <c:strRef>
              <c:f>Sheet1!$D$40</c:f>
              <c:strCache>
                <c:ptCount val="1"/>
                <c:pt idx="0">
                  <c:v>Натовареност по щат спрямо свършени дела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Sheet1!$D$41:$D$43</c:f>
              <c:numCache>
                <c:formatCode>General</c:formatCode>
                <c:ptCount val="3"/>
                <c:pt idx="0">
                  <c:v>13.67</c:v>
                </c:pt>
                <c:pt idx="1">
                  <c:v>16.329999999999998</c:v>
                </c:pt>
                <c:pt idx="2">
                  <c:v>14.75</c:v>
                </c:pt>
              </c:numCache>
            </c:numRef>
          </c:val>
        </c:ser>
        <c:ser>
          <c:idx val="3"/>
          <c:order val="3"/>
          <c:tx>
            <c:strRef>
              <c:f>Sheet1!$E$40</c:f>
              <c:strCache>
                <c:ptCount val="1"/>
                <c:pt idx="0">
                  <c:v>Действителна натовареност  спрямо свършени дела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Sheet1!$E$41:$E$43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24.5</c:v>
                </c:pt>
                <c:pt idx="2">
                  <c:v>18.96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673792"/>
        <c:axId val="40382976"/>
        <c:axId val="0"/>
      </c:bar3DChart>
      <c:catAx>
        <c:axId val="20067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40382976"/>
        <c:crosses val="autoZero"/>
        <c:auto val="1"/>
        <c:lblAlgn val="ctr"/>
        <c:lblOffset val="100"/>
        <c:noMultiLvlLbl val="0"/>
      </c:catAx>
      <c:valAx>
        <c:axId val="4038297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20067379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3620328735403673"/>
          <c:y val="2.5985851421914081E-2"/>
          <c:w val="0.26379671264596333"/>
          <c:h val="0.86699375745037321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"/>
      <c:depthPercent val="13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1598711254306E-2"/>
          <c:y val="3.5607530094253791E-2"/>
          <c:w val="0.73224015557725552"/>
          <c:h val="0.8806330077438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Sheet1!$B$40</c:f>
              <c:strCache>
                <c:ptCount val="1"/>
                <c:pt idx="0">
                  <c:v>Вписвания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Sheet1!$B$41:$B$43</c:f>
              <c:numCache>
                <c:formatCode>General</c:formatCode>
                <c:ptCount val="3"/>
                <c:pt idx="0">
                  <c:v>2739</c:v>
                </c:pt>
                <c:pt idx="1">
                  <c:v>3076</c:v>
                </c:pt>
                <c:pt idx="2">
                  <c:v>3108</c:v>
                </c:pt>
              </c:numCache>
            </c:numRef>
          </c:val>
        </c:ser>
        <c:ser>
          <c:idx val="1"/>
          <c:order val="1"/>
          <c:tx>
            <c:strRef>
              <c:f>Sheet1!$C$40</c:f>
              <c:strCache>
                <c:ptCount val="1"/>
                <c:pt idx="0">
                  <c:v>Справки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659386773789268E-2"/>
                  <c:y val="-3.575053222314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77167449230787E-2"/>
                  <c:y val="-1.0923647543941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Sheet1!$C$41:$C$43</c:f>
              <c:numCache>
                <c:formatCode>General</c:formatCode>
                <c:ptCount val="3"/>
                <c:pt idx="0">
                  <c:v>3207</c:v>
                </c:pt>
                <c:pt idx="1">
                  <c:v>3058</c:v>
                </c:pt>
                <c:pt idx="2">
                  <c:v>3211</c:v>
                </c:pt>
              </c:numCache>
            </c:numRef>
          </c:val>
        </c:ser>
        <c:ser>
          <c:idx val="2"/>
          <c:order val="2"/>
          <c:tx>
            <c:strRef>
              <c:f>Sheet1!$D$40</c:f>
              <c:strCache>
                <c:ptCount val="1"/>
                <c:pt idx="0">
                  <c:v>Партиди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036179215954532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3617921595456E-2"/>
                  <c:y val="-1.430021288925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83278271225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Sheet1!$D$41:$D$43</c:f>
              <c:numCache>
                <c:formatCode>General</c:formatCode>
                <c:ptCount val="3"/>
                <c:pt idx="0">
                  <c:v>1182</c:v>
                </c:pt>
                <c:pt idx="1">
                  <c:v>1400</c:v>
                </c:pt>
                <c:pt idx="2">
                  <c:v>1515</c:v>
                </c:pt>
              </c:numCache>
            </c:numRef>
          </c:val>
        </c:ser>
        <c:ser>
          <c:idx val="3"/>
          <c:order val="3"/>
          <c:tx>
            <c:strRef>
              <c:f>Sheet1!$E$40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Sheet1!$A$41:$A$43</c:f>
              <c:strCache>
                <c:ptCount val="3"/>
                <c:pt idx="0">
                  <c:v>2018 година</c:v>
                </c:pt>
                <c:pt idx="1">
                  <c:v>2017 година</c:v>
                </c:pt>
                <c:pt idx="2">
                  <c:v>2016 година</c:v>
                </c:pt>
              </c:strCache>
            </c:strRef>
          </c:cat>
          <c:val>
            <c:numRef>
              <c:f>Sheet1!$E$41:$E$43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gapDepth val="65"/>
        <c:shape val="box"/>
        <c:axId val="201091584"/>
        <c:axId val="201015296"/>
        <c:axId val="0"/>
      </c:bar3DChart>
      <c:catAx>
        <c:axId val="20109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201015296"/>
        <c:crosses val="autoZero"/>
        <c:auto val="1"/>
        <c:lblAlgn val="ctr"/>
        <c:lblOffset val="100"/>
        <c:noMultiLvlLbl val="0"/>
      </c:catAx>
      <c:valAx>
        <c:axId val="20101529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201091584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6095687223836728"/>
          <c:y val="2.5985851421914081E-2"/>
          <c:w val="0.23904312776163272"/>
          <c:h val="0.86699375745037321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30"/>
      <c:rAngAx val="1"/>
    </c:view3D>
    <c:floor>
      <c:thickness val="0"/>
      <c:spPr>
        <a:gradFill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2018 г.</c:v>
                </c:pt>
                <c:pt idx="2">
                  <c:v>2017 г.</c:v>
                </c:pt>
                <c:pt idx="3">
                  <c:v>2016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975</c:v>
                </c:pt>
                <c:pt idx="2">
                  <c:v>818</c:v>
                </c:pt>
                <c:pt idx="3">
                  <c:v>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3351040"/>
        <c:axId val="36775616"/>
        <c:axId val="0"/>
      </c:bar3DChart>
      <c:catAx>
        <c:axId val="43351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6775616"/>
        <c:crosses val="autoZero"/>
        <c:auto val="1"/>
        <c:lblAlgn val="ctr"/>
        <c:lblOffset val="100"/>
        <c:noMultiLvlLbl val="0"/>
      </c:catAx>
      <c:valAx>
        <c:axId val="3677561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33510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</c:title>
    <c:autoTitleDeleted val="0"/>
    <c:view3D>
      <c:rotX val="10"/>
      <c:rotY val="20"/>
      <c:depthPercent val="9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</c:v>
                </c:pt>
              </c:strCache>
            </c:strRef>
          </c:tx>
          <c:spPr>
            <a:gradFill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0.89</c:v>
                </c:pt>
                <c:pt idx="1">
                  <c:v>0.9</c:v>
                </c:pt>
                <c:pt idx="2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108288"/>
        <c:axId val="36777920"/>
        <c:axId val="0"/>
      </c:bar3DChart>
      <c:catAx>
        <c:axId val="148108288"/>
        <c:scaling>
          <c:orientation val="minMax"/>
        </c:scaling>
        <c:delete val="0"/>
        <c:axPos val="b"/>
        <c:majorTickMark val="out"/>
        <c:minorTickMark val="none"/>
        <c:tickLblPos val="nextTo"/>
        <c:crossAx val="36777920"/>
        <c:crosses val="autoZero"/>
        <c:auto val="1"/>
        <c:lblAlgn val="ctr"/>
        <c:lblOffset val="100"/>
        <c:noMultiLvlLbl val="0"/>
      </c:catAx>
      <c:valAx>
        <c:axId val="36777920"/>
        <c:scaling>
          <c:orientation val="minMax"/>
          <c:max val="0.9"/>
          <c:min val="0.5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48108288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3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17E-2"/>
                  <c:y val="-2.9669801052346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5.6641942009440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07407407407406E-2"/>
                  <c:y val="-6.4733648010788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2017 г.</c:v>
                </c:pt>
                <c:pt idx="2">
                  <c:v>2016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6752</c:v>
                </c:pt>
                <c:pt idx="1">
                  <c:v>6471</c:v>
                </c:pt>
                <c:pt idx="2">
                  <c:v>6119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998528"/>
        <c:axId val="36780224"/>
        <c:axId val="0"/>
      </c:bar3DChart>
      <c:catAx>
        <c:axId val="15899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6780224"/>
        <c:crosses val="autoZero"/>
        <c:auto val="1"/>
        <c:lblAlgn val="ctr"/>
        <c:lblOffset val="100"/>
        <c:noMultiLvlLbl val="0"/>
      </c:catAx>
      <c:valAx>
        <c:axId val="3678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98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endParaRPr lang="bg-BG" sz="3000" baseline="0" dirty="0" smtClean="0">
            <a:solidFill>
              <a:schemeClr val="bg1"/>
            </a:solidFill>
          </a:endParaRP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Мариана Момчева – Зам.председател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Веселин Николов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Веселин Монов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Галя Митева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Данчо Димитров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Минка Кирчева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Ромео Симеонов</a:t>
          </a:r>
          <a:endParaRPr lang="bg-BG" sz="3000" baseline="0" dirty="0">
            <a:solidFill>
              <a:schemeClr val="bg1"/>
            </a:solidFill>
          </a:endParaRP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LinFactNeighborX="55216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A7AB9270-FE60-40F5-97AB-8C04ED539107}" type="presOf" srcId="{4CC342A9-ECA6-4AE4-8DA9-9CDD4E6CEDA2}" destId="{C32BE08B-435B-44F1-9D07-02EDECE214A4}" srcOrd="0" destOrd="0" presId="urn:microsoft.com/office/officeart/2008/layout/LinedList"/>
    <dgm:cxn modelId="{3DE98B91-1111-46F1-B72E-81FBB0551FA8}" type="presOf" srcId="{297149CF-7096-4712-BC75-6ADB01FCEB0D}" destId="{C4598EC3-EDC2-4363-B60D-E238D2208872}" srcOrd="0" destOrd="0" presId="urn:microsoft.com/office/officeart/2008/layout/LinedList"/>
    <dgm:cxn modelId="{786D0CEC-90B7-46E0-A69C-790A0FFC9B81}" type="presParOf" srcId="{C4598EC3-EDC2-4363-B60D-E238D2208872}" destId="{04F9E24C-42B1-426B-8BC9-832561B018BF}" srcOrd="0" destOrd="0" presId="urn:microsoft.com/office/officeart/2008/layout/LinedList"/>
    <dgm:cxn modelId="{1A61D829-956F-4085-ADB5-0E140C58791A}" type="presParOf" srcId="{C4598EC3-EDC2-4363-B60D-E238D2208872}" destId="{D6A8E60A-27D3-4893-B455-319F1027FB20}" srcOrd="1" destOrd="0" presId="urn:microsoft.com/office/officeart/2008/layout/LinedList"/>
    <dgm:cxn modelId="{BE4292C6-722E-4BC6-AAD3-FB65BB02E511}" type="presParOf" srcId="{D6A8E60A-27D3-4893-B455-319F1027FB20}" destId="{C32BE08B-435B-44F1-9D07-02EDECE214A4}" srcOrd="0" destOrd="0" presId="urn:microsoft.com/office/officeart/2008/layout/LinedList"/>
    <dgm:cxn modelId="{5598732B-3222-4C17-AEC5-A00157CCDB5A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bg-BG" sz="3000" baseline="0" dirty="0" smtClean="0">
              <a:solidFill>
                <a:schemeClr val="bg1"/>
              </a:solidFill>
            </a:rPr>
            <a:t>Анна Великова - Председател	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Стела Тонева		Станимир Ангелов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Албена Колева		Татяна Лефтерова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Деница Петкова		Кристиана Кръстева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Николай Николов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Любомир Генов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Мирослава Неделчева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Павлина Паскалева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Соня Дженкова</a:t>
          </a: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LinFactNeighborX="55216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2567E83E-60F6-46C1-B414-6D10AB46EBF8}" type="presOf" srcId="{4CC342A9-ECA6-4AE4-8DA9-9CDD4E6CEDA2}" destId="{C32BE08B-435B-44F1-9D07-02EDECE214A4}" srcOrd="0" destOrd="0" presId="urn:microsoft.com/office/officeart/2008/layout/LinedList"/>
    <dgm:cxn modelId="{BD8AA3DE-E8A1-4449-8F85-E87DE6C1CD41}" type="presOf" srcId="{297149CF-7096-4712-BC75-6ADB01FCEB0D}" destId="{C4598EC3-EDC2-4363-B60D-E238D2208872}" srcOrd="0" destOrd="0" presId="urn:microsoft.com/office/officeart/2008/layout/LinedList"/>
    <dgm:cxn modelId="{E1EFDA58-50B3-436A-93E5-EEE3ADEF677F}" type="presParOf" srcId="{C4598EC3-EDC2-4363-B60D-E238D2208872}" destId="{04F9E24C-42B1-426B-8BC9-832561B018BF}" srcOrd="0" destOrd="0" presId="urn:microsoft.com/office/officeart/2008/layout/LinedList"/>
    <dgm:cxn modelId="{9C1EB868-3017-4681-97DE-8065ABCD6F75}" type="presParOf" srcId="{C4598EC3-EDC2-4363-B60D-E238D2208872}" destId="{D6A8E60A-27D3-4893-B455-319F1027FB20}" srcOrd="1" destOrd="0" presId="urn:microsoft.com/office/officeart/2008/layout/LinedList"/>
    <dgm:cxn modelId="{A7CF57C0-0539-4301-84AE-618353B7B150}" type="presParOf" srcId="{D6A8E60A-27D3-4893-B455-319F1027FB20}" destId="{C32BE08B-435B-44F1-9D07-02EDECE214A4}" srcOrd="0" destOrd="0" presId="urn:microsoft.com/office/officeart/2008/layout/LinedList"/>
    <dgm:cxn modelId="{7F4A57C0-0626-4273-B6D1-F372DDDDED44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baseline="0" dirty="0" smtClean="0">
              <a:solidFill>
                <a:schemeClr val="bg1"/>
              </a:solidFill>
            </a:rPr>
            <a:t>ДЪРЖАВНИ СЪДЕБНИ ИЗПЪЛНИТЕЛИ:</a:t>
          </a:r>
        </a:p>
        <a:p>
          <a:pPr marL="0" marR="0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3000" baseline="0" dirty="0" smtClean="0">
              <a:solidFill>
                <a:schemeClr val="bg1"/>
              </a:solidFill>
            </a:rPr>
            <a:t>Милена Стойкова – Ръководител </a:t>
          </a:r>
          <a:r>
            <a:rPr lang="en-US" sz="3000" baseline="0" dirty="0" smtClean="0">
              <a:solidFill>
                <a:schemeClr val="bg1"/>
              </a:solidFill>
            </a:rPr>
            <a:t>(</a:t>
          </a:r>
          <a:r>
            <a:rPr lang="bg-BG" sz="3000" baseline="0" dirty="0" smtClean="0">
              <a:solidFill>
                <a:schemeClr val="bg1"/>
              </a:solidFill>
            </a:rPr>
            <a:t>от 16.07.2018г.</a:t>
          </a:r>
          <a:r>
            <a:rPr lang="en-US" sz="3000" baseline="0" dirty="0" smtClean="0">
              <a:solidFill>
                <a:schemeClr val="bg1"/>
              </a:solidFill>
            </a:rPr>
            <a:t>)</a:t>
          </a:r>
          <a:r>
            <a:rPr lang="bg-BG" sz="3000" baseline="0" dirty="0" smtClean="0">
              <a:solidFill>
                <a:schemeClr val="bg1"/>
              </a:solidFill>
            </a:rPr>
            <a:t> 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Ивайло Милев</a:t>
          </a:r>
          <a:r>
            <a:rPr lang="en-US" sz="3000" baseline="0" dirty="0" smtClean="0">
              <a:solidFill>
                <a:schemeClr val="bg1"/>
              </a:solidFill>
            </a:rPr>
            <a:t> </a:t>
          </a:r>
          <a:r>
            <a:rPr lang="bg-BG" sz="3000" baseline="0" dirty="0" smtClean="0">
              <a:solidFill>
                <a:schemeClr val="bg1"/>
              </a:solidFill>
            </a:rPr>
            <a:t>– Ръководител </a:t>
          </a:r>
          <a:r>
            <a:rPr lang="en-US" sz="3000" baseline="0" dirty="0" smtClean="0">
              <a:solidFill>
                <a:schemeClr val="bg1"/>
              </a:solidFill>
            </a:rPr>
            <a:t>(</a:t>
          </a:r>
          <a:r>
            <a:rPr lang="bg-BG" sz="3000" baseline="0" dirty="0" smtClean="0">
              <a:solidFill>
                <a:schemeClr val="bg1"/>
              </a:solidFill>
            </a:rPr>
            <a:t>до 15.07.2018г.</a:t>
          </a:r>
          <a:r>
            <a:rPr lang="en-US" sz="3000" baseline="0" dirty="0" smtClean="0">
              <a:solidFill>
                <a:schemeClr val="bg1"/>
              </a:solidFill>
            </a:rPr>
            <a:t>)</a:t>
          </a:r>
          <a:r>
            <a:rPr lang="bg-BG" sz="3000" baseline="0" dirty="0" smtClean="0">
              <a:solidFill>
                <a:schemeClr val="bg1"/>
              </a:solidFill>
            </a:rPr>
            <a:t>  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Антония Лазарова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baseline="0" dirty="0" smtClean="0">
              <a:solidFill>
                <a:schemeClr val="bg1"/>
              </a:solidFill>
            </a:rPr>
            <a:t>СЪДИИ ПО ВПИСВАНИЯТА: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Теменуга Георгиева–Ръководител </a:t>
          </a:r>
          <a:r>
            <a:rPr lang="en-US" sz="3000" baseline="0" dirty="0" smtClean="0">
              <a:solidFill>
                <a:schemeClr val="bg1"/>
              </a:solidFill>
            </a:rPr>
            <a:t>(</a:t>
          </a:r>
          <a:r>
            <a:rPr lang="bg-BG" sz="3000" baseline="0" dirty="0" smtClean="0">
              <a:solidFill>
                <a:schemeClr val="bg1"/>
              </a:solidFill>
            </a:rPr>
            <a:t>от 01.03.2018г.</a:t>
          </a:r>
          <a:r>
            <a:rPr lang="en-US" sz="3000" baseline="0" dirty="0" smtClean="0">
              <a:solidFill>
                <a:schemeClr val="bg1"/>
              </a:solidFill>
            </a:rPr>
            <a:t>)</a:t>
          </a:r>
          <a:endParaRPr lang="bg-BG" sz="3000" baseline="0" dirty="0" smtClean="0">
            <a:solidFill>
              <a:schemeClr val="bg1"/>
            </a:solidFill>
          </a:endParaRP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Пепа Маринова –Ръководител </a:t>
          </a:r>
          <a:r>
            <a:rPr lang="en-US" sz="3000" baseline="0" dirty="0" smtClean="0">
              <a:solidFill>
                <a:schemeClr val="bg1"/>
              </a:solidFill>
            </a:rPr>
            <a:t>(</a:t>
          </a:r>
          <a:r>
            <a:rPr lang="bg-BG" sz="3000" baseline="0" dirty="0" smtClean="0">
              <a:solidFill>
                <a:schemeClr val="bg1"/>
              </a:solidFill>
            </a:rPr>
            <a:t>до 28.02.2018г.</a:t>
          </a:r>
          <a:r>
            <a:rPr lang="en-US" sz="3000" baseline="0" dirty="0" smtClean="0">
              <a:solidFill>
                <a:schemeClr val="bg1"/>
              </a:solidFill>
            </a:rPr>
            <a:t>) 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Ирфан Муса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Храбра Никова</a:t>
          </a: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pPr algn="l"/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pPr algn="l"/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ScaleY="100098" custLinFactNeighborX="-65064" custLinFactNeighborY="6814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A7F0D904-9383-418E-B886-428F764DAB5F}" type="presOf" srcId="{297149CF-7096-4712-BC75-6ADB01FCEB0D}" destId="{C4598EC3-EDC2-4363-B60D-E238D2208872}" srcOrd="0" destOrd="0" presId="urn:microsoft.com/office/officeart/2008/layout/LinedList"/>
    <dgm:cxn modelId="{797BA12E-56CA-4A62-A5D6-EEFAC0CF5FCF}" type="presOf" srcId="{4CC342A9-ECA6-4AE4-8DA9-9CDD4E6CEDA2}" destId="{C32BE08B-435B-44F1-9D07-02EDECE214A4}" srcOrd="0" destOrd="0" presId="urn:microsoft.com/office/officeart/2008/layout/LinedList"/>
    <dgm:cxn modelId="{9394C442-56BE-45C4-86F6-317BC4E8E69D}" type="presParOf" srcId="{C4598EC3-EDC2-4363-B60D-E238D2208872}" destId="{04F9E24C-42B1-426B-8BC9-832561B018BF}" srcOrd="0" destOrd="0" presId="urn:microsoft.com/office/officeart/2008/layout/LinedList"/>
    <dgm:cxn modelId="{D16D26F1-3371-4743-AF94-35EEC9B51F4A}" type="presParOf" srcId="{C4598EC3-EDC2-4363-B60D-E238D2208872}" destId="{D6A8E60A-27D3-4893-B455-319F1027FB20}" srcOrd="1" destOrd="0" presId="urn:microsoft.com/office/officeart/2008/layout/LinedList"/>
    <dgm:cxn modelId="{DC48EFC4-B636-4128-8441-66E6E74B12D2}" type="presParOf" srcId="{D6A8E60A-27D3-4893-B455-319F1027FB20}" destId="{C32BE08B-435B-44F1-9D07-02EDECE214A4}" srcOrd="0" destOrd="0" presId="urn:microsoft.com/office/officeart/2008/layout/LinedList"/>
    <dgm:cxn modelId="{931DA84D-0FBE-4B04-87D6-32D66D63035F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0"/>
          <a:ext cx="7704856" cy="496855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000" kern="1200" baseline="0" dirty="0" smtClean="0">
            <a:solidFill>
              <a:schemeClr val="bg1"/>
            </a:solidFill>
          </a:endParaRP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Мариана Момчева – Зам.председател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Веселин Николов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Веселин Монов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Галя Митева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Данчо Димитров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Минка Кирчева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Ромео Симеонов</a:t>
          </a:r>
          <a:endParaRPr lang="bg-BG" sz="3000" kern="1200" baseline="0" dirty="0">
            <a:solidFill>
              <a:schemeClr val="bg1"/>
            </a:solidFill>
          </a:endParaRPr>
        </a:p>
      </dsp:txBody>
      <dsp:txXfrm>
        <a:off x="0" y="0"/>
        <a:ext cx="7704856" cy="4968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2426"/>
          <a:ext cx="7704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2426"/>
          <a:ext cx="7704856" cy="49636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Анна Великова - Председател	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Стела Тонева		Станимир Ангелов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Албена Колева		Татяна Лефтерова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Деница Петкова		Кристиана Кръстева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Николай Николов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Любомир Генов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Мирослава Неделчева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Павлина Паскалева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Соня Дженкова</a:t>
          </a:r>
        </a:p>
      </dsp:txBody>
      <dsp:txXfrm>
        <a:off x="0" y="2426"/>
        <a:ext cx="7704856" cy="4963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2562"/>
          <a:ext cx="864096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5125"/>
          <a:ext cx="8632521" cy="525145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baseline="0" dirty="0" smtClean="0">
              <a:solidFill>
                <a:schemeClr val="bg1"/>
              </a:solidFill>
            </a:rPr>
            <a:t>ДЪРЖАВНИ СЪДЕБНИ ИЗПЪЛНИТЕЛИ:</a:t>
          </a:r>
        </a:p>
        <a:p>
          <a:pPr marL="0" marR="0" lvl="0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3000" kern="1200" baseline="0" dirty="0" smtClean="0">
              <a:solidFill>
                <a:schemeClr val="bg1"/>
              </a:solidFill>
            </a:rPr>
            <a:t>Милена Стойкова – Ръководител </a:t>
          </a:r>
          <a:r>
            <a:rPr lang="en-US" sz="3000" kern="1200" baseline="0" dirty="0" smtClean="0">
              <a:solidFill>
                <a:schemeClr val="bg1"/>
              </a:solidFill>
            </a:rPr>
            <a:t>(</a:t>
          </a:r>
          <a:r>
            <a:rPr lang="bg-BG" sz="3000" kern="1200" baseline="0" dirty="0" smtClean="0">
              <a:solidFill>
                <a:schemeClr val="bg1"/>
              </a:solidFill>
            </a:rPr>
            <a:t>от 16.07.2018г.</a:t>
          </a:r>
          <a:r>
            <a:rPr lang="en-US" sz="3000" kern="1200" baseline="0" dirty="0" smtClean="0">
              <a:solidFill>
                <a:schemeClr val="bg1"/>
              </a:solidFill>
            </a:rPr>
            <a:t>)</a:t>
          </a:r>
          <a:r>
            <a:rPr lang="bg-BG" sz="3000" kern="1200" baseline="0" dirty="0" smtClean="0">
              <a:solidFill>
                <a:schemeClr val="bg1"/>
              </a:solidFill>
            </a:rPr>
            <a:t>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Ивайло Милев</a:t>
          </a:r>
          <a:r>
            <a:rPr lang="en-US" sz="3000" kern="1200" baseline="0" dirty="0" smtClean="0">
              <a:solidFill>
                <a:schemeClr val="bg1"/>
              </a:solidFill>
            </a:rPr>
            <a:t> </a:t>
          </a:r>
          <a:r>
            <a:rPr lang="bg-BG" sz="3000" kern="1200" baseline="0" dirty="0" smtClean="0">
              <a:solidFill>
                <a:schemeClr val="bg1"/>
              </a:solidFill>
            </a:rPr>
            <a:t>– Ръководител </a:t>
          </a:r>
          <a:r>
            <a:rPr lang="en-US" sz="3000" kern="1200" baseline="0" dirty="0" smtClean="0">
              <a:solidFill>
                <a:schemeClr val="bg1"/>
              </a:solidFill>
            </a:rPr>
            <a:t>(</a:t>
          </a:r>
          <a:r>
            <a:rPr lang="bg-BG" sz="3000" kern="1200" baseline="0" dirty="0" smtClean="0">
              <a:solidFill>
                <a:schemeClr val="bg1"/>
              </a:solidFill>
            </a:rPr>
            <a:t>до 15.07.2018г.</a:t>
          </a:r>
          <a:r>
            <a:rPr lang="en-US" sz="3000" kern="1200" baseline="0" dirty="0" smtClean="0">
              <a:solidFill>
                <a:schemeClr val="bg1"/>
              </a:solidFill>
            </a:rPr>
            <a:t>)</a:t>
          </a:r>
          <a:r>
            <a:rPr lang="bg-BG" sz="3000" kern="1200" baseline="0" dirty="0" smtClean="0">
              <a:solidFill>
                <a:schemeClr val="bg1"/>
              </a:solidFill>
            </a:rPr>
            <a:t> 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Антония Лазарова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baseline="0" dirty="0" smtClean="0">
              <a:solidFill>
                <a:schemeClr val="bg1"/>
              </a:solidFill>
            </a:rPr>
            <a:t>СЪДИИ ПО ВПИСВАНИЯТА: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Теменуга Георгиева–Ръководител </a:t>
          </a:r>
          <a:r>
            <a:rPr lang="en-US" sz="3000" kern="1200" baseline="0" dirty="0" smtClean="0">
              <a:solidFill>
                <a:schemeClr val="bg1"/>
              </a:solidFill>
            </a:rPr>
            <a:t>(</a:t>
          </a:r>
          <a:r>
            <a:rPr lang="bg-BG" sz="3000" kern="1200" baseline="0" dirty="0" smtClean="0">
              <a:solidFill>
                <a:schemeClr val="bg1"/>
              </a:solidFill>
            </a:rPr>
            <a:t>от 01.03.2018г.</a:t>
          </a:r>
          <a:r>
            <a:rPr lang="en-US" sz="3000" kern="1200" baseline="0" dirty="0" smtClean="0">
              <a:solidFill>
                <a:schemeClr val="bg1"/>
              </a:solidFill>
            </a:rPr>
            <a:t>)</a:t>
          </a:r>
          <a:endParaRPr lang="bg-BG" sz="3000" kern="1200" baseline="0" dirty="0" smtClean="0">
            <a:solidFill>
              <a:schemeClr val="bg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Пепа Маринова –Ръководител </a:t>
          </a:r>
          <a:r>
            <a:rPr lang="en-US" sz="3000" kern="1200" baseline="0" dirty="0" smtClean="0">
              <a:solidFill>
                <a:schemeClr val="bg1"/>
              </a:solidFill>
            </a:rPr>
            <a:t>(</a:t>
          </a:r>
          <a:r>
            <a:rPr lang="bg-BG" sz="3000" kern="1200" baseline="0" dirty="0" smtClean="0">
              <a:solidFill>
                <a:schemeClr val="bg1"/>
              </a:solidFill>
            </a:rPr>
            <a:t>до 28.02.2018г.</a:t>
          </a:r>
          <a:r>
            <a:rPr lang="en-US" sz="3000" kern="1200" baseline="0" dirty="0" smtClean="0">
              <a:solidFill>
                <a:schemeClr val="bg1"/>
              </a:solidFill>
            </a:rPr>
            <a:t>)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Ирфан Муса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Храбра Никова</a:t>
          </a:r>
        </a:p>
      </dsp:txBody>
      <dsp:txXfrm>
        <a:off x="0" y="5125"/>
        <a:ext cx="8632521" cy="5251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179F-80B9-4D89-A967-ED2B9D518D01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A17C-A59E-46AB-9FC8-0F60C7AD366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550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22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28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38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39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61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0409550"/>
      </p:ext>
    </p:extLst>
  </p:cSld>
  <p:clrMapOvr>
    <a:masterClrMapping/>
  </p:clrMapOvr>
  <p:transition spd="slow" advClick="0" advTm="10000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64495"/>
      </p:ext>
    </p:extLst>
  </p:cSld>
  <p:clrMapOvr>
    <a:masterClrMapping/>
  </p:clrMapOvr>
  <p:transition spd="slow" advClick="0" advTm="10000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1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38511"/>
      </p:ext>
    </p:extLst>
  </p:cSld>
  <p:clrMapOvr>
    <a:masterClrMapping/>
  </p:clrMapOvr>
  <p:transition spd="slow" advClick="0" advTm="10000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3710"/>
      </p:ext>
    </p:extLst>
  </p:cSld>
  <p:clrMapOvr>
    <a:masterClrMapping/>
  </p:clrMapOvr>
  <p:transition spd="slow" advClick="0" advTm="10000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1750"/>
      </p:ext>
    </p:extLst>
  </p:cSld>
  <p:clrMapOvr>
    <a:masterClrMapping/>
  </p:clrMapOvr>
  <p:transition spd="slow" advClick="0" advTm="10000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10055"/>
      </p:ext>
    </p:extLst>
  </p:cSld>
  <p:clrMapOvr>
    <a:masterClrMapping/>
  </p:clrMapOvr>
  <p:transition spd="slow" advClick="0" advTm="10000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3548"/>
      </p:ext>
    </p:extLst>
  </p:cSld>
  <p:clrMapOvr>
    <a:masterClrMapping/>
  </p:clrMapOvr>
  <p:transition spd="slow" advClick="0" advTm="10000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5167"/>
      </p:ext>
    </p:extLst>
  </p:cSld>
  <p:clrMapOvr>
    <a:masterClrMapping/>
  </p:clrMapOvr>
  <p:transition spd="slow" advClick="0" advTm="10000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4012"/>
      </p:ext>
    </p:extLst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0771"/>
      </p:ext>
    </p:extLst>
  </p:cSld>
  <p:clrMapOvr>
    <a:masterClrMapping/>
  </p:clrMapOvr>
  <p:transition spd="slow" advClick="0" advTm="10000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7153905"/>
      </p:ext>
    </p:extLst>
  </p:cSld>
  <p:clrMapOvr>
    <a:masterClrMapping/>
  </p:clrMapOvr>
  <p:transition spd="slow" advClick="0" advTm="10000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85175"/>
      </p:ext>
    </p:extLst>
  </p:cSld>
  <p:clrMapOvr>
    <a:masterClrMapping/>
  </p:clrMapOvr>
  <p:transition spd="slow" advClick="0" advTm="10000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8257"/>
      </p:ext>
    </p:extLst>
  </p:cSld>
  <p:clrMapOvr>
    <a:masterClrMapping/>
  </p:clrMapOvr>
  <p:transition spd="slow" advClick="0" advTm="10000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0154"/>
      </p:ext>
    </p:extLst>
  </p:cSld>
  <p:clrMapOvr>
    <a:masterClrMapping/>
  </p:clrMapOvr>
  <p:transition spd="slow" advClick="0" advTm="10000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01377"/>
      </p:ext>
    </p:extLst>
  </p:cSld>
  <p:clrMapOvr>
    <a:masterClrMapping/>
  </p:clrMapOvr>
  <p:transition spd="slow" advClick="0" advTm="10000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33250"/>
      </p:ext>
    </p:extLst>
  </p:cSld>
  <p:clrMapOvr>
    <a:masterClrMapping/>
  </p:clrMapOvr>
  <p:transition spd="slow" advClick="0" advTm="10000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6531"/>
      </p:ext>
    </p:extLst>
  </p:cSld>
  <p:clrMapOvr>
    <a:masterClrMapping/>
  </p:clrMapOvr>
  <p:transition spd="slow" advClick="0" advTm="10000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35216"/>
      </p:ext>
    </p:extLst>
  </p:cSld>
  <p:clrMapOvr>
    <a:masterClrMapping/>
  </p:clrMapOvr>
  <p:transition spd="slow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4107856"/>
      </p:ext>
    </p:extLst>
  </p:cSld>
  <p:clrMapOvr>
    <a:masterClrMapping/>
  </p:clrMapOvr>
  <p:transition spd="slow" advClick="0" advTm="10000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6393"/>
      </p:ext>
    </p:extLst>
  </p:cSld>
  <p:clrMapOvr>
    <a:masterClrMapping/>
  </p:clrMapOvr>
  <p:transition spd="slow" advClick="0" advTm="10000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98293"/>
      </p:ext>
    </p:extLst>
  </p:cSld>
  <p:clrMapOvr>
    <a:masterClrMapping/>
  </p:clrMapOvr>
  <p:transition spd="slow" advClick="0" advTm="10000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204152"/>
      </p:ext>
    </p:extLst>
  </p:cSld>
  <p:clrMapOvr>
    <a:masterClrMapping/>
  </p:clrMapOvr>
  <p:transition spd="slow" advClick="0" advTm="10000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21809"/>
      </p:ext>
    </p:extLst>
  </p:cSld>
  <p:clrMapOvr>
    <a:masterClrMapping/>
  </p:clrMapOvr>
  <p:transition spd="slow" advClick="0" advTm="10000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87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8773"/>
      </p:ext>
    </p:extLst>
  </p:cSld>
  <p:clrMapOvr>
    <a:masterClrMapping/>
  </p:clrMapOvr>
  <p:transition spd="slow" advClick="0" advTm="10000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28299"/>
      </p:ext>
    </p:extLst>
  </p:cSld>
  <p:clrMapOvr>
    <a:masterClrMapping/>
  </p:clrMapOvr>
  <p:transition spd="slow" advClick="0" advTm="10000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9141"/>
      </p:ext>
    </p:extLst>
  </p:cSld>
  <p:clrMapOvr>
    <a:masterClrMapping/>
  </p:clrMapOvr>
  <p:transition spd="slow" advClick="0" advTm="10000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110"/>
      </p:ext>
    </p:extLst>
  </p:cSld>
  <p:clrMapOvr>
    <a:masterClrMapping/>
  </p:clrMapOvr>
  <p:transition spd="slow" advClick="0" advTm="10000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0335"/>
      </p:ext>
    </p:extLst>
  </p:cSld>
  <p:clrMapOvr>
    <a:masterClrMapping/>
  </p:clrMapOvr>
  <p:transition spd="slow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2143"/>
      </p:ext>
    </p:extLst>
  </p:cSld>
  <p:clrMapOvr>
    <a:masterClrMapping/>
  </p:clrMapOvr>
  <p:transition spd="slow" advClick="0" advTm="10000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2303"/>
      </p:ext>
    </p:extLst>
  </p:cSld>
  <p:clrMapOvr>
    <a:masterClrMapping/>
  </p:clrMapOvr>
  <p:transition spd="slow" advClick="0" advTm="10000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74991"/>
      </p:ext>
    </p:extLst>
  </p:cSld>
  <p:clrMapOvr>
    <a:masterClrMapping/>
  </p:clrMapOvr>
  <p:transition spd="slow" advClick="0" advTm="10000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5259"/>
      </p:ext>
    </p:extLst>
  </p:cSld>
  <p:clrMapOvr>
    <a:masterClrMapping/>
  </p:clrMapOvr>
  <p:transition spd="slow" advClick="0" advTm="10000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9310099"/>
      </p:ext>
    </p:extLst>
  </p:cSld>
  <p:clrMapOvr>
    <a:masterClrMapping/>
  </p:clrMapOvr>
  <p:transition spd="slow" advClick="0" advTm="10000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8944"/>
      </p:ext>
    </p:extLst>
  </p:cSld>
  <p:clrMapOvr>
    <a:masterClrMapping/>
  </p:clrMapOvr>
  <p:transition spd="slow" advClick="0" advTm="10000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0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5560"/>
      </p:ext>
    </p:extLst>
  </p:cSld>
  <p:clrMapOvr>
    <a:masterClrMapping/>
  </p:clrMapOvr>
  <p:transition spd="slow" advClick="0" advTm="10000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03856"/>
      </p:ext>
    </p:extLst>
  </p:cSld>
  <p:clrMapOvr>
    <a:masterClrMapping/>
  </p:clrMapOvr>
  <p:transition spd="slow" advClick="0" advTm="10000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46582"/>
      </p:ext>
    </p:extLst>
  </p:cSld>
  <p:clrMapOvr>
    <a:masterClrMapping/>
  </p:clrMapOvr>
  <p:transition spd="slow" advClick="0" advTm="10000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53784"/>
      </p:ext>
    </p:extLst>
  </p:cSld>
  <p:clrMapOvr>
    <a:masterClrMapping/>
  </p:clrMapOvr>
  <p:transition spd="slow" advClick="0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8771"/>
      </p:ext>
    </p:extLst>
  </p:cSld>
  <p:clrMapOvr>
    <a:masterClrMapping/>
  </p:clrMapOvr>
  <p:transition spd="slow" advClick="0" advTm="10000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91621"/>
      </p:ext>
    </p:extLst>
  </p:cSld>
  <p:clrMapOvr>
    <a:masterClrMapping/>
  </p:clrMapOvr>
  <p:transition spd="slow" advClick="0" advTm="10000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45117"/>
      </p:ext>
    </p:extLst>
  </p:cSld>
  <p:clrMapOvr>
    <a:masterClrMapping/>
  </p:clrMapOvr>
  <p:transition spd="slow" advClick="0" advTm="10000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11712"/>
      </p:ext>
    </p:extLst>
  </p:cSld>
  <p:clrMapOvr>
    <a:masterClrMapping/>
  </p:clrMapOvr>
  <p:transition spd="slow" advClick="0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3120"/>
      </p:ext>
    </p:extLst>
  </p:cSld>
  <p:clrMapOvr>
    <a:masterClrMapping/>
  </p:clrMapOvr>
  <p:transition spd="slow" advClick="0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1735"/>
      </p:ext>
    </p:extLst>
  </p:cSld>
  <p:clrMapOvr>
    <a:masterClrMapping/>
  </p:clrMapOvr>
  <p:transition spd="slow" advClick="0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0479"/>
      </p:ext>
    </p:extLst>
  </p:cSld>
  <p:clrMapOvr>
    <a:masterClrMapping/>
  </p:clrMapOvr>
  <p:transition spd="slow" advClick="0" advTm="10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8929"/>
      </p:ext>
    </p:extLst>
  </p:cSld>
  <p:clrMapOvr>
    <a:masterClrMapping/>
  </p:clrMapOvr>
  <p:transition spd="slow" advClick="0" advTm="10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9736"/>
      </p:ext>
    </p:extLst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56187"/>
      </p:ext>
    </p:extLst>
  </p:cSld>
  <p:clrMapOvr>
    <a:masterClrMapping/>
  </p:clrMapOvr>
  <p:transition spd="slow" advClick="0" advTm="10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2187"/>
      </p:ext>
    </p:extLst>
  </p:cSld>
  <p:clrMapOvr>
    <a:masterClrMapping/>
  </p:clrMapOvr>
  <p:transition spd="slow" advClick="0" advTm="10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33558"/>
      </p:ext>
    </p:extLst>
  </p:cSld>
  <p:clrMapOvr>
    <a:masterClrMapping/>
  </p:clrMapOvr>
  <p:transition spd="slow" advClick="0" advTm="10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4126432"/>
      </p:ext>
    </p:extLst>
  </p:cSld>
  <p:clrMapOvr>
    <a:masterClrMapping/>
  </p:clrMapOvr>
  <p:transition spd="slow" advClick="0" advTm="10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4312"/>
      </p:ext>
    </p:extLst>
  </p:cSld>
  <p:clrMapOvr>
    <a:masterClrMapping/>
  </p:clrMapOvr>
  <p:transition spd="slow" advClick="0" advTm="10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56698"/>
      </p:ext>
    </p:extLst>
  </p:cSld>
  <p:clrMapOvr>
    <a:masterClrMapping/>
  </p:clrMapOvr>
  <p:transition spd="slow" advClick="0" advTm="10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68381"/>
      </p:ext>
    </p:extLst>
  </p:cSld>
  <p:clrMapOvr>
    <a:masterClrMapping/>
  </p:clrMapOvr>
  <p:transition spd="slow" advClick="0" advTm="10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86925"/>
      </p:ext>
    </p:extLst>
  </p:cSld>
  <p:clrMapOvr>
    <a:masterClrMapping/>
  </p:clrMapOvr>
  <p:transition spd="slow" advClick="0" advTm="10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85852"/>
      </p:ext>
    </p:extLst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15345"/>
      </p:ext>
    </p:extLst>
  </p:cSld>
  <p:clrMapOvr>
    <a:masterClrMapping/>
  </p:clrMapOvr>
  <p:transition spd="slow" advClick="0" advTm="10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2578"/>
      </p:ext>
    </p:extLst>
  </p:cSld>
  <p:clrMapOvr>
    <a:masterClrMapping/>
  </p:clrMapOvr>
  <p:transition spd="slow" advClick="0" advTm="10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82786"/>
      </p:ext>
    </p:extLst>
  </p:cSld>
  <p:clrMapOvr>
    <a:masterClrMapping/>
  </p:clrMapOvr>
  <p:transition spd="slow" advClick="0" advTm="10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8219"/>
      </p:ext>
    </p:extLst>
  </p:cSld>
  <p:clrMapOvr>
    <a:masterClrMapping/>
  </p:clrMapOvr>
  <p:transition spd="slow" advClick="0" advTm="10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2304810"/>
      </p:ext>
    </p:extLst>
  </p:cSld>
  <p:clrMapOvr>
    <a:masterClrMapping/>
  </p:clrMapOvr>
  <p:transition spd="slow" advClick="0" advTm="10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5494"/>
      </p:ext>
    </p:extLst>
  </p:cSld>
  <p:clrMapOvr>
    <a:masterClrMapping/>
  </p:clrMapOvr>
  <p:transition spd="slow" advClick="0" advTm="10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1424"/>
      </p:ext>
    </p:extLst>
  </p:cSld>
  <p:clrMapOvr>
    <a:masterClrMapping/>
  </p:clrMapOvr>
  <p:transition spd="slow" advClick="0" advTm="10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2065"/>
      </p:ext>
    </p:extLst>
  </p:cSld>
  <p:clrMapOvr>
    <a:masterClrMapping/>
  </p:clrMapOvr>
  <p:transition spd="slow" advClick="0" advTm="10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9783"/>
      </p:ext>
    </p:extLst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18576"/>
      </p:ext>
    </p:extLst>
  </p:cSld>
  <p:clrMapOvr>
    <a:masterClrMapping/>
  </p:clrMapOvr>
  <p:transition spd="slow" advClick="0" advTm="10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8910"/>
      </p:ext>
    </p:extLst>
  </p:cSld>
  <p:clrMapOvr>
    <a:masterClrMapping/>
  </p:clrMapOvr>
  <p:transition spd="slow" advClick="0" advTm="10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93163"/>
      </p:ext>
    </p:extLst>
  </p:cSld>
  <p:clrMapOvr>
    <a:masterClrMapping/>
  </p:clrMapOvr>
  <p:transition spd="slow" advClick="0" advTm="10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6888"/>
      </p:ext>
    </p:extLst>
  </p:cSld>
  <p:clrMapOvr>
    <a:masterClrMapping/>
  </p:clrMapOvr>
  <p:transition spd="slow" advClick="0" advTm="10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31919"/>
      </p:ext>
    </p:extLst>
  </p:cSld>
  <p:clrMapOvr>
    <a:masterClrMapping/>
  </p:clrMapOvr>
  <p:transition spd="slow" advClick="0" advTm="10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7180160"/>
      </p:ext>
    </p:extLst>
  </p:cSld>
  <p:clrMapOvr>
    <a:masterClrMapping/>
  </p:clrMapOvr>
  <p:transition spd="slow" advClick="0" advTm="1000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01786"/>
      </p:ext>
    </p:extLst>
  </p:cSld>
  <p:clrMapOvr>
    <a:masterClrMapping/>
  </p:clrMapOvr>
  <p:transition spd="slow" advClick="0" advTm="1000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58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93549"/>
      </p:ext>
    </p:extLst>
  </p:cSld>
  <p:clrMapOvr>
    <a:masterClrMapping/>
  </p:clrMapOvr>
  <p:transition spd="slow" advClick="0" advTm="1000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32786"/>
      </p:ext>
    </p:extLst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7537"/>
      </p:ext>
    </p:extLst>
  </p:cSld>
  <p:clrMapOvr>
    <a:masterClrMapping/>
  </p:clrMapOvr>
  <p:transition spd="slow" advClick="0" advTm="1000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21010"/>
      </p:ext>
    </p:extLst>
  </p:cSld>
  <p:clrMapOvr>
    <a:masterClrMapping/>
  </p:clrMapOvr>
  <p:transition spd="slow" advClick="0" advTm="1000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24107"/>
      </p:ext>
    </p:extLst>
  </p:cSld>
  <p:clrMapOvr>
    <a:masterClrMapping/>
  </p:clrMapOvr>
  <p:transition spd="slow" advClick="0" advTm="1000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37323"/>
      </p:ext>
    </p:extLst>
  </p:cSld>
  <p:clrMapOvr>
    <a:masterClrMapping/>
  </p:clrMapOvr>
  <p:transition spd="slow" advClick="0" advTm="1000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78589"/>
      </p:ext>
    </p:extLst>
  </p:cSld>
  <p:clrMapOvr>
    <a:masterClrMapping/>
  </p:clrMapOvr>
  <p:transition spd="slow" advClick="0" advTm="1000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33931"/>
      </p:ext>
    </p:extLst>
  </p:cSld>
  <p:clrMapOvr>
    <a:masterClrMapping/>
  </p:clrMapOvr>
  <p:transition spd="slow" advClick="0" advTm="1000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8127054"/>
      </p:ext>
    </p:extLst>
  </p:cSld>
  <p:clrMapOvr>
    <a:masterClrMapping/>
  </p:clrMapOvr>
  <p:transition spd="slow" advClick="0" advTm="1000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89892"/>
      </p:ext>
    </p:extLst>
  </p:cSld>
  <p:clrMapOvr>
    <a:masterClrMapping/>
  </p:clrMapOvr>
  <p:transition spd="slow" advClick="0" advTm="1000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6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3867"/>
      </p:ext>
    </p:extLst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6698"/>
      </p:ext>
    </p:extLst>
  </p:cSld>
  <p:clrMapOvr>
    <a:masterClrMapping/>
  </p:clrMapOvr>
  <p:transition spd="slow" advClick="0" advTm="1000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76111"/>
      </p:ext>
    </p:extLst>
  </p:cSld>
  <p:clrMapOvr>
    <a:masterClrMapping/>
  </p:clrMapOvr>
  <p:transition spd="slow" advClick="0" advTm="1000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2061"/>
      </p:ext>
    </p:extLst>
  </p:cSld>
  <p:clrMapOvr>
    <a:masterClrMapping/>
  </p:clrMapOvr>
  <p:transition spd="slow" advClick="0" advTm="1000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1344"/>
      </p:ext>
    </p:extLst>
  </p:cSld>
  <p:clrMapOvr>
    <a:masterClrMapping/>
  </p:clrMapOvr>
  <p:transition spd="slow" advClick="0" advTm="1000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86045"/>
      </p:ext>
    </p:extLst>
  </p:cSld>
  <p:clrMapOvr>
    <a:masterClrMapping/>
  </p:clrMapOvr>
  <p:transition spd="slow" advClick="0" advTm="1000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08163"/>
      </p:ext>
    </p:extLst>
  </p:cSld>
  <p:clrMapOvr>
    <a:masterClrMapping/>
  </p:clrMapOvr>
  <p:transition spd="slow" advClick="0" advTm="1000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99215"/>
      </p:ext>
    </p:extLst>
  </p:cSld>
  <p:clrMapOvr>
    <a:masterClrMapping/>
  </p:clrMapOvr>
  <p:transition spd="slow" advClick="0" advTm="1000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1872161"/>
      </p:ext>
    </p:extLst>
  </p:cSld>
  <p:clrMapOvr>
    <a:masterClrMapping/>
  </p:clrMapOvr>
  <p:transition spd="slow" advClick="0" advTm="1000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7324"/>
      </p:ext>
    </p:extLst>
  </p:cSld>
  <p:clrMapOvr>
    <a:masterClrMapping/>
  </p:clrMapOvr>
  <p:transition spd="slow" advClick="0" advTm="1000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71658"/>
      </p:ext>
    </p:extLst>
  </p:cSld>
  <p:clrMapOvr>
    <a:masterClrMapping/>
  </p:clrMapOvr>
  <p:transition spd="slow" advClick="0" advTm="10000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83404"/>
      </p:ext>
    </p:extLst>
  </p:cSld>
  <p:clrMapOvr>
    <a:masterClrMapping/>
  </p:clrMapOvr>
  <p:transition spd="slow" advClick="0" advTm="10000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3196"/>
      </p:ext>
    </p:extLst>
  </p:cSld>
  <p:clrMapOvr>
    <a:masterClrMapping/>
  </p:clrMapOvr>
  <p:transition spd="slow" advClick="0" advTm="10000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0340"/>
      </p:ext>
    </p:extLst>
  </p:cSld>
  <p:clrMapOvr>
    <a:masterClrMapping/>
  </p:clrMapOvr>
  <p:transition spd="slow" advClick="0" advTm="10000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4707"/>
      </p:ext>
    </p:extLst>
  </p:cSld>
  <p:clrMapOvr>
    <a:masterClrMapping/>
  </p:clrMapOvr>
  <p:transition spd="slow" advClick="0" advTm="10000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1824"/>
      </p:ext>
    </p:extLst>
  </p:cSld>
  <p:clrMapOvr>
    <a:masterClrMapping/>
  </p:clrMapOvr>
  <p:transition spd="slow" advClick="0" advTm="10000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65251"/>
      </p:ext>
    </p:extLst>
  </p:cSld>
  <p:clrMapOvr>
    <a:masterClrMapping/>
  </p:clrMapOvr>
  <p:transition spd="slow" advClick="0" advTm="10000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236"/>
      </p:ext>
    </p:extLst>
  </p:cSld>
  <p:clrMapOvr>
    <a:masterClrMapping/>
  </p:clrMapOvr>
  <p:transition spd="slow" advClick="0" advTm="10000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408831"/>
      </p:ext>
    </p:extLst>
  </p:cSld>
  <p:clrMapOvr>
    <a:masterClrMapping/>
  </p:clrMapOvr>
  <p:transition spd="slow" advClick="0" advTm="10000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89111"/>
      </p:ext>
    </p:extLst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5960"/>
      </p:ext>
    </p:extLst>
  </p:cSld>
  <p:clrMapOvr>
    <a:masterClrMapping/>
  </p:clrMapOvr>
  <p:transition spd="slow" advClick="0" advTm="10000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0337"/>
      </p:ext>
    </p:extLst>
  </p:cSld>
  <p:clrMapOvr>
    <a:masterClrMapping/>
  </p:clrMapOvr>
  <p:transition spd="slow" advClick="0" advTm="10000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46693"/>
      </p:ext>
    </p:extLst>
  </p:cSld>
  <p:clrMapOvr>
    <a:masterClrMapping/>
  </p:clrMapOvr>
  <p:transition spd="slow" advClick="0" advTm="10000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3807"/>
      </p:ext>
    </p:extLst>
  </p:cSld>
  <p:clrMapOvr>
    <a:masterClrMapping/>
  </p:clrMapOvr>
  <p:transition spd="slow" advClick="0" advTm="10000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3029"/>
      </p:ext>
    </p:extLst>
  </p:cSld>
  <p:clrMapOvr>
    <a:masterClrMapping/>
  </p:clrMapOvr>
  <p:transition spd="slow" advClick="0" advTm="10000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78176"/>
      </p:ext>
    </p:extLst>
  </p:cSld>
  <p:clrMapOvr>
    <a:masterClrMapping/>
  </p:clrMapOvr>
  <p:transition spd="slow" advClick="0" advTm="10000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63629"/>
      </p:ext>
    </p:extLst>
  </p:cSld>
  <p:clrMapOvr>
    <a:masterClrMapping/>
  </p:clrMapOvr>
  <p:transition spd="slow" advClick="0" advTm="10000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6333"/>
      </p:ext>
    </p:extLst>
  </p:cSld>
  <p:clrMapOvr>
    <a:masterClrMapping/>
  </p:clrMapOvr>
  <p:transition spd="slow" advClick="0" advTm="10000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3207740"/>
      </p:ext>
    </p:extLst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83400"/>
      </p:ext>
    </p:extLst>
  </p:cSld>
  <p:clrMapOvr>
    <a:masterClrMapping/>
  </p:clrMapOvr>
  <p:transition spd="slow" advClick="0" advTm="10000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7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8333"/>
      </p:ext>
    </p:extLst>
  </p:cSld>
  <p:clrMapOvr>
    <a:masterClrMapping/>
  </p:clrMapOvr>
  <p:transition spd="slow" advClick="0" advTm="10000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5831"/>
      </p:ext>
    </p:extLst>
  </p:cSld>
  <p:clrMapOvr>
    <a:masterClrMapping/>
  </p:clrMapOvr>
  <p:transition spd="slow" advClick="0" advTm="10000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92209"/>
      </p:ext>
    </p:extLst>
  </p:cSld>
  <p:clrMapOvr>
    <a:masterClrMapping/>
  </p:clrMapOvr>
  <p:transition spd="slow" advClick="0" advTm="10000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54662"/>
      </p:ext>
    </p:extLst>
  </p:cSld>
  <p:clrMapOvr>
    <a:masterClrMapping/>
  </p:clrMapOvr>
  <p:transition spd="slow" advClick="0" advTm="10000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36369"/>
      </p:ext>
    </p:extLst>
  </p:cSld>
  <p:clrMapOvr>
    <a:masterClrMapping/>
  </p:clrMapOvr>
  <p:transition spd="slow" advClick="0" advTm="10000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70539"/>
      </p:ext>
    </p:extLst>
  </p:cSld>
  <p:clrMapOvr>
    <a:masterClrMapping/>
  </p:clrMapOvr>
  <p:transition spd="slow" advClick="0" advTm="10000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0609"/>
      </p:ext>
    </p:extLst>
  </p:cSld>
  <p:clrMapOvr>
    <a:masterClrMapping/>
  </p:clrMapOvr>
  <p:transition spd="slow" advClick="0" advTm="10000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3050"/>
      </p:ext>
    </p:extLst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/>
              <a:t>26.2.2019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2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1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1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36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7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61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04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42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26.2.2019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34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3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0.xml"/><Relationship Id="rId4" Type="http://schemas.openxmlformats.org/officeDocument/2006/relationships/chart" Target="../charts/chart5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0.xml"/><Relationship Id="rId4" Type="http://schemas.openxmlformats.org/officeDocument/2006/relationships/chart" Target="../charts/chart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4.xml"/><Relationship Id="rId4" Type="http://schemas.openxmlformats.org/officeDocument/2006/relationships/chart" Target="../charts/chart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29600" cy="851520"/>
          </a:xfrm>
        </p:spPr>
        <p:txBody>
          <a:bodyPr/>
          <a:lstStyle/>
          <a:p>
            <a:r>
              <a:rPr lang="bg-BG" dirty="0" smtClean="0"/>
              <a:t>Годишен доклад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730252" y="6167636"/>
            <a:ext cx="6400800" cy="690364"/>
          </a:xfrm>
        </p:spPr>
        <p:txBody>
          <a:bodyPr/>
          <a:lstStyle/>
          <a:p>
            <a:r>
              <a:rPr lang="bg-BG" dirty="0" smtClean="0"/>
              <a:t>		РАЙОНЕН СЪД-ДОБРИЧ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206728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5608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СРЕДНОМЕСЕЧНО ПОСТЪПЛЕНИЕ НА ЕДИН СЪДИЯ НА БАЗА 12 МЕСЕЦА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66047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ДЕЛА ЗА РАЗГЛЕЖДАНЕ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4218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842998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СВЪРШЕНИ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0940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482924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НЕСВЪРШЕНИ ДЕЛА 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В КРАЯ НА ПЕРИОДА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00939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286137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 uiExpan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СРОЧНОСТ НА ПРАВОРАЗДАВАТЕЛНАТА ДЕЙНОСТ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ПРИКЛЮЧЕНИ В 3-МЕСЕЧЕН СРОК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634895"/>
              </p:ext>
            </p:extLst>
          </p:nvPr>
        </p:nvGraphicFramePr>
        <p:xfrm>
          <a:off x="457200" y="1600196"/>
          <a:ext cx="8496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058693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СРОЧНОСТ НА ПРАВОРАЗДАВАТЕЛНАТА ДЕЙНОСТ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ПОСТАНОВЕНИ В ЕДНОМЕСЕЧЕН , СЪОТВЕТНО ШЕСТДЕСЕТДНЕВЕН СРОК СЪДЕБНИ АКТОВЕ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5245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368910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БРОЙ ОБЖАЛВАНИ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56103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73907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ВЪРНАТИ ОТ ОБЖАЛВАНЕ ДЕЛА ПРЕЗ 2018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19958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876660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НАТОВАРЕНОСТ ПО ЩАТ СПРЯМО ДЕЛАТА ЗА РАЗГЛЕЖДАНЕ И СПРЯМО СВЪРШЕНИТЕ ДЕЛА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ЗА ПЕРИОДА 2016 г.-2018 г. 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0046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840655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7" grpId="2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ДЕЙСТВИТЕЛНА НАТОВАРЕНОСТ СПРЯМО </a:t>
            </a:r>
            <a:r>
              <a:rPr lang="bg-BG" sz="2200" dirty="0">
                <a:solidFill>
                  <a:schemeClr val="bg1"/>
                </a:solidFill>
              </a:rPr>
              <a:t>ДЕЛАТА ЗА РАЗГЛЕЖДАНЕ И СПРЯМО СВЪРШЕНИТЕ ДЕЛА</a:t>
            </a:r>
            <a:br>
              <a:rPr lang="bg-BG" sz="2200" dirty="0">
                <a:solidFill>
                  <a:schemeClr val="bg1"/>
                </a:solidFill>
              </a:rPr>
            </a:br>
            <a:r>
              <a:rPr lang="bg-BG" sz="2200" dirty="0">
                <a:solidFill>
                  <a:schemeClr val="bg1"/>
                </a:solidFill>
              </a:rPr>
              <a:t>ЗА ПЕРИОДА </a:t>
            </a:r>
            <a:r>
              <a:rPr lang="bg-BG" sz="2200" dirty="0" smtClean="0">
                <a:solidFill>
                  <a:schemeClr val="bg1"/>
                </a:solidFill>
              </a:rPr>
              <a:t>2016 </a:t>
            </a:r>
            <a:r>
              <a:rPr lang="bg-BG" sz="2200" dirty="0">
                <a:solidFill>
                  <a:schemeClr val="bg1"/>
                </a:solidFill>
              </a:rPr>
              <a:t>г.-</a:t>
            </a:r>
            <a:r>
              <a:rPr lang="bg-BG" sz="2200" dirty="0" smtClean="0">
                <a:solidFill>
                  <a:schemeClr val="bg1"/>
                </a:solidFill>
              </a:rPr>
              <a:t>2018 </a:t>
            </a:r>
            <a:r>
              <a:rPr lang="bg-BG" sz="2200" dirty="0">
                <a:solidFill>
                  <a:schemeClr val="bg1"/>
                </a:solidFill>
              </a:rPr>
              <a:t>г. 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8557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752800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7" grpId="2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805264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Кадрова обезпеченост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753204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373216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Наказателно отделение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1622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ПОСТЪПЛЕНИЕ НА НАКАЗАТЕЛНИ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</a:t>
            </a:r>
            <a:r>
              <a:rPr lang="en-US" sz="2700" dirty="0" smtClean="0">
                <a:solidFill>
                  <a:schemeClr val="bg1"/>
                </a:solidFill>
              </a:rPr>
              <a:t>6</a:t>
            </a:r>
            <a:r>
              <a:rPr lang="bg-BG" sz="2700" dirty="0" smtClean="0">
                <a:solidFill>
                  <a:schemeClr val="bg1"/>
                </a:solidFill>
              </a:rPr>
              <a:t> г.-201</a:t>
            </a:r>
            <a:r>
              <a:rPr lang="en-US" sz="2700" dirty="0" smtClean="0">
                <a:solidFill>
                  <a:schemeClr val="bg1"/>
                </a:solidFill>
              </a:rPr>
              <a:t>8</a:t>
            </a:r>
            <a:r>
              <a:rPr lang="bg-BG" sz="2700" dirty="0" smtClean="0">
                <a:solidFill>
                  <a:schemeClr val="bg1"/>
                </a:solidFill>
              </a:rPr>
              <a:t> г.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3936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50147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>
                <a:solidFill>
                  <a:prstClr val="black"/>
                </a:solidFill>
              </a:rPr>
              <a:t>ОБРАЗУВАНИ НАКАЗАТЕЛНИ ДЕЛА </a:t>
            </a:r>
            <a:br>
              <a:rPr lang="bg-BG" sz="2700" dirty="0">
                <a:solidFill>
                  <a:prstClr val="black"/>
                </a:solidFill>
              </a:rPr>
            </a:br>
            <a:r>
              <a:rPr lang="bg-BG" sz="2700" dirty="0">
                <a:solidFill>
                  <a:prstClr val="black"/>
                </a:solidFill>
              </a:rPr>
              <a:t>ЗА ПЕРИОДА 201</a:t>
            </a:r>
            <a:r>
              <a:rPr lang="en-US" sz="2700" dirty="0">
                <a:solidFill>
                  <a:prstClr val="black"/>
                </a:solidFill>
              </a:rPr>
              <a:t>6</a:t>
            </a:r>
            <a:r>
              <a:rPr lang="bg-BG" sz="2700" dirty="0">
                <a:solidFill>
                  <a:prstClr val="black"/>
                </a:solidFill>
              </a:rPr>
              <a:t> г.-201</a:t>
            </a:r>
            <a:r>
              <a:rPr lang="en-US" sz="2700" dirty="0">
                <a:solidFill>
                  <a:prstClr val="black"/>
                </a:solidFill>
              </a:rPr>
              <a:t>8</a:t>
            </a:r>
            <a:r>
              <a:rPr lang="bg-BG" sz="2700" dirty="0">
                <a:solidFill>
                  <a:prstClr val="black"/>
                </a:solidFill>
              </a:rPr>
              <a:t> г. </a:t>
            </a:r>
            <a:br>
              <a:rPr lang="bg-BG" sz="2700" dirty="0">
                <a:solidFill>
                  <a:prstClr val="black"/>
                </a:solidFill>
              </a:rPr>
            </a:br>
            <a:r>
              <a:rPr lang="bg-BG" sz="2700" dirty="0">
                <a:solidFill>
                  <a:prstClr val="black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24861"/>
              </p:ext>
            </p:extLst>
          </p:nvPr>
        </p:nvGraphicFramePr>
        <p:xfrm>
          <a:off x="457200" y="1600199"/>
          <a:ext cx="8568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737945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НАКАЗАТЕЛНИ ДЕЛА</a:t>
            </a:r>
            <a:r>
              <a:rPr lang="bg-BG" sz="2700" dirty="0">
                <a:solidFill>
                  <a:schemeClr val="bg1"/>
                </a:solidFill>
              </a:rPr>
              <a:t/>
            </a:r>
            <a:br>
              <a:rPr lang="bg-BG" sz="2700" dirty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ОТНОСИТЕЛЕН ДЯЛ НА ПРОИЗВОДСТВАТА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</a:p>
        </p:txBody>
      </p:sp>
      <p:graphicFrame>
        <p:nvGraphicFramePr>
          <p:cNvPr id="10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129"/>
              </p:ext>
            </p:extLst>
          </p:nvPr>
        </p:nvGraphicFramePr>
        <p:xfrm>
          <a:off x="251520" y="1484784"/>
          <a:ext cx="28083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89240"/>
              </p:ext>
            </p:extLst>
          </p:nvPr>
        </p:nvGraphicFramePr>
        <p:xfrm>
          <a:off x="3203848" y="1484784"/>
          <a:ext cx="28083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696855"/>
              </p:ext>
            </p:extLst>
          </p:nvPr>
        </p:nvGraphicFramePr>
        <p:xfrm>
          <a:off x="6156176" y="1484784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45695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СТРУКТУРА НА НАКАЗАТЕЛНАТА ПРЕСТЪПНОСТ 2018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12249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202920"/>
              </p:ext>
            </p:extLst>
          </p:nvPr>
        </p:nvGraphicFramePr>
        <p:xfrm>
          <a:off x="395536" y="1628800"/>
          <a:ext cx="80466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36209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СТРУКТУРА НА НАКАЗАТЕЛНАТА ПРЕСТЪПНОСТ 2016г.-2018г.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12" name="Ди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35892"/>
              </p:ext>
            </p:extLst>
          </p:nvPr>
        </p:nvGraphicFramePr>
        <p:xfrm>
          <a:off x="3347864" y="1412776"/>
          <a:ext cx="28803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06493"/>
              </p:ext>
            </p:extLst>
          </p:nvPr>
        </p:nvGraphicFramePr>
        <p:xfrm>
          <a:off x="6156176" y="1340768"/>
          <a:ext cx="2736304" cy="52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550841"/>
              </p:ext>
            </p:extLst>
          </p:nvPr>
        </p:nvGraphicFramePr>
        <p:xfrm>
          <a:off x="251520" y="1484784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815781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РАЗГЛЕЖДАНЕ НА НАКАЗАТЕЛНИТЕ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465225"/>
              </p:ext>
            </p:extLst>
          </p:nvPr>
        </p:nvGraphicFramePr>
        <p:xfrm>
          <a:off x="457200" y="1124744"/>
          <a:ext cx="8229600" cy="518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21763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ОТЛОЖЕНИ ДЕЛА – БРОЙ И ПРИЧИНИ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832916"/>
              </p:ext>
            </p:extLst>
          </p:nvPr>
        </p:nvGraphicFramePr>
        <p:xfrm>
          <a:off x="467544" y="908720"/>
          <a:ext cx="8280920" cy="53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191551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ВЪРНАТИ НА ПРОКУРОРА ДЕЛА НА ОСНОВАНИЕ ЧЛ.249 ОТ НПК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82976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32521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072695"/>
              </p:ext>
            </p:extLst>
          </p:nvPr>
        </p:nvGraphicFramePr>
        <p:xfrm>
          <a:off x="467544" y="1052736"/>
          <a:ext cx="8280920" cy="521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187020"/>
              </p:ext>
            </p:extLst>
          </p:nvPr>
        </p:nvGraphicFramePr>
        <p:xfrm>
          <a:off x="523099" y="1367421"/>
          <a:ext cx="8147248" cy="496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лавие 4"/>
          <p:cNvSpPr txBox="1">
            <a:spLocks/>
          </p:cNvSpPr>
          <p:nvPr/>
        </p:nvSpPr>
        <p:spPr>
          <a:xfrm>
            <a:off x="523099" y="18864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z="2700" dirty="0" smtClean="0">
                <a:solidFill>
                  <a:schemeClr val="bg1"/>
                </a:solidFill>
              </a:rPr>
              <a:t>СВЪРШЕНИ ДЕЛА ПРЕЗ 2018г.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49138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53396"/>
              </p:ext>
            </p:extLst>
          </p:nvPr>
        </p:nvGraphicFramePr>
        <p:xfrm>
          <a:off x="467544" y="1412776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В НАКАЗАТЕЛНО </a:t>
            </a:r>
            <a:r>
              <a:rPr lang="bg-BG" sz="3000" dirty="0">
                <a:solidFill>
                  <a:schemeClr val="bg1"/>
                </a:solidFill>
              </a:rPr>
              <a:t>ОТДЕЛЕНИЕ</a:t>
            </a:r>
            <a:br>
              <a:rPr lang="bg-BG" sz="3000" dirty="0">
                <a:solidFill>
                  <a:schemeClr val="bg1"/>
                </a:solidFill>
              </a:rPr>
            </a:br>
            <a:r>
              <a:rPr lang="bg-BG" sz="3000" b="0" dirty="0">
                <a:solidFill>
                  <a:schemeClr val="bg1"/>
                </a:solidFill>
              </a:rPr>
              <a:t>през </a:t>
            </a:r>
            <a:r>
              <a:rPr lang="bg-BG" sz="3000" b="0" dirty="0" smtClean="0">
                <a:solidFill>
                  <a:schemeClr val="bg1"/>
                </a:solidFill>
              </a:rPr>
              <a:t>201</a:t>
            </a:r>
            <a:r>
              <a:rPr lang="en-US" sz="3000" b="0" dirty="0" smtClean="0">
                <a:solidFill>
                  <a:schemeClr val="bg1"/>
                </a:solidFill>
              </a:rPr>
              <a:t>8</a:t>
            </a:r>
            <a:r>
              <a:rPr lang="bg-BG" sz="3000" b="0" dirty="0" smtClean="0">
                <a:solidFill>
                  <a:schemeClr val="bg1"/>
                </a:solidFill>
              </a:rPr>
              <a:t> </a:t>
            </a:r>
            <a:r>
              <a:rPr lang="bg-BG" sz="3000" b="0" dirty="0">
                <a:solidFill>
                  <a:schemeClr val="bg1"/>
                </a:solidFill>
              </a:rPr>
              <a:t>г. работиха следните съдии:</a:t>
            </a:r>
          </a:p>
        </p:txBody>
      </p:sp>
    </p:spTree>
    <p:extLst>
      <p:ext uri="{BB962C8B-B14F-4D97-AF65-F5344CB8AC3E}">
        <p14:creationId xmlns:p14="http://schemas.microsoft.com/office/powerpoint/2010/main" val="116740859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>
                <a:solidFill>
                  <a:schemeClr val="bg1"/>
                </a:solidFill>
              </a:rPr>
              <a:t>СВЪРШЕНИ </a:t>
            </a:r>
            <a:r>
              <a:rPr lang="bg-BG" sz="2700" dirty="0" smtClean="0">
                <a:solidFill>
                  <a:schemeClr val="bg1"/>
                </a:solidFill>
              </a:rPr>
              <a:t>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9758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14178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СВЪРШЕНИ В ТРИМЕСЕЧЕН СРОК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159953"/>
              </p:ext>
            </p:extLst>
          </p:nvPr>
        </p:nvGraphicFramePr>
        <p:xfrm>
          <a:off x="457200" y="1268760"/>
          <a:ext cx="8229600" cy="503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25117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ОСТАНАЛИ НЕСВЪРШЕНИ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1894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36424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СРОЧНОСТ ПРИ ИЗГОТВЯНЕ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65447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727236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prstClr val="black"/>
                </a:solidFill>
              </a:rPr>
              <a:t>НАТОВАРЕНОСТ ПО ЩАТ СПРЯМО ДЕЛАТА ЗА РАЗГЛЕЖДАНЕ И СПРЯМО СВЪРШЕНИТЕ ДЕЛА</a:t>
            </a:r>
            <a:br>
              <a:rPr lang="bg-BG" sz="2400" dirty="0">
                <a:solidFill>
                  <a:prstClr val="black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457257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9177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r>
              <a:rPr lang="bg-BG" sz="2400" dirty="0">
                <a:solidFill>
                  <a:prstClr val="black"/>
                </a:solidFill>
              </a:rPr>
              <a:t>ДЕЙСТВИТЕЛНА НАТОВАРЕНОСТ СПРЯМО ДЕЛАТА ЗА РАЗГЛЕЖДАНЕ И СПРЯМО СВЪРШЕНИТЕ ДЕЛА</a:t>
            </a:r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1765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84186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1008112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Обжалвани са общо 177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Върнати от обжалване са 187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Потвърдени актове – 143 броя; Изменени актове – 10 броя; Отменени актове -34 броя</a:t>
            </a:r>
            <a:endParaRPr lang="bg-BG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014037"/>
              </p:ext>
            </p:extLst>
          </p:nvPr>
        </p:nvGraphicFramePr>
        <p:xfrm>
          <a:off x="3275856" y="2060848"/>
          <a:ext cx="2808312" cy="447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80495"/>
              </p:ext>
            </p:extLst>
          </p:nvPr>
        </p:nvGraphicFramePr>
        <p:xfrm>
          <a:off x="6228184" y="2132856"/>
          <a:ext cx="264604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596694"/>
              </p:ext>
            </p:extLst>
          </p:nvPr>
        </p:nvGraphicFramePr>
        <p:xfrm>
          <a:off x="5724128" y="1268760"/>
          <a:ext cx="3240360" cy="536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169438"/>
              </p:ext>
            </p:extLst>
          </p:nvPr>
        </p:nvGraphicFramePr>
        <p:xfrm>
          <a:off x="107504" y="2060848"/>
          <a:ext cx="29523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756334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ГРАЖДАНСКО отделение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06907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ПОСТЪПЛЕНИЕ НА ГРАЖДАНСКИ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</a:t>
            </a:r>
            <a:r>
              <a:rPr lang="en-US" sz="2700" dirty="0" smtClean="0">
                <a:solidFill>
                  <a:schemeClr val="bg1"/>
                </a:solidFill>
              </a:rPr>
              <a:t>6</a:t>
            </a:r>
            <a:r>
              <a:rPr lang="bg-BG" sz="2700" dirty="0" smtClean="0">
                <a:solidFill>
                  <a:schemeClr val="bg1"/>
                </a:solidFill>
              </a:rPr>
              <a:t> г.-201</a:t>
            </a:r>
            <a:r>
              <a:rPr lang="en-US" sz="2700" dirty="0" smtClean="0">
                <a:solidFill>
                  <a:schemeClr val="bg1"/>
                </a:solidFill>
              </a:rPr>
              <a:t>8</a:t>
            </a:r>
            <a:r>
              <a:rPr lang="bg-BG" sz="2700" dirty="0" smtClean="0">
                <a:solidFill>
                  <a:schemeClr val="bg1"/>
                </a:solidFill>
              </a:rPr>
              <a:t> г.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29855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278961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>
                <a:solidFill>
                  <a:prstClr val="black"/>
                </a:solidFill>
              </a:rPr>
              <a:t>ОБРАЗУВАНИ ГРАЖДАНСКИ ДЕЛА ПРЕЗ 201</a:t>
            </a:r>
            <a:r>
              <a:rPr lang="en-US" sz="2700" dirty="0">
                <a:solidFill>
                  <a:prstClr val="black"/>
                </a:solidFill>
              </a:rPr>
              <a:t>8</a:t>
            </a:r>
            <a:r>
              <a:rPr lang="bg-BG" sz="2700" dirty="0">
                <a:solidFill>
                  <a:prstClr val="black"/>
                </a:solidFill>
              </a:rPr>
              <a:t> г. </a:t>
            </a:r>
            <a:br>
              <a:rPr lang="bg-BG" sz="2700" dirty="0">
                <a:solidFill>
                  <a:prstClr val="black"/>
                </a:solidFill>
              </a:rPr>
            </a:br>
            <a:r>
              <a:rPr lang="bg-BG" sz="2700" dirty="0">
                <a:solidFill>
                  <a:prstClr val="black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961767"/>
              </p:ext>
            </p:extLst>
          </p:nvPr>
        </p:nvGraphicFramePr>
        <p:xfrm>
          <a:off x="29915" y="1340768"/>
          <a:ext cx="8910720" cy="530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457904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21210"/>
              </p:ext>
            </p:extLst>
          </p:nvPr>
        </p:nvGraphicFramePr>
        <p:xfrm>
          <a:off x="467544" y="1412776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В ГРАЖДАНСКО </a:t>
            </a:r>
            <a:r>
              <a:rPr lang="bg-BG" sz="3000" dirty="0">
                <a:solidFill>
                  <a:schemeClr val="bg1"/>
                </a:solidFill>
              </a:rPr>
              <a:t>ОТДЕЛЕНИЕ</a:t>
            </a:r>
            <a:br>
              <a:rPr lang="bg-BG" sz="3000" dirty="0">
                <a:solidFill>
                  <a:schemeClr val="bg1"/>
                </a:solidFill>
              </a:rPr>
            </a:br>
            <a:r>
              <a:rPr lang="bg-BG" sz="3000" b="0" dirty="0">
                <a:solidFill>
                  <a:schemeClr val="bg1"/>
                </a:solidFill>
              </a:rPr>
              <a:t>през </a:t>
            </a:r>
            <a:r>
              <a:rPr lang="bg-BG" sz="3000" b="0" dirty="0" smtClean="0">
                <a:solidFill>
                  <a:schemeClr val="bg1"/>
                </a:solidFill>
              </a:rPr>
              <a:t>201</a:t>
            </a:r>
            <a:r>
              <a:rPr lang="en-US" sz="3000" b="0" dirty="0" smtClean="0">
                <a:solidFill>
                  <a:schemeClr val="bg1"/>
                </a:solidFill>
              </a:rPr>
              <a:t>8</a:t>
            </a:r>
            <a:r>
              <a:rPr lang="bg-BG" sz="3000" b="0" dirty="0" smtClean="0">
                <a:solidFill>
                  <a:schemeClr val="bg1"/>
                </a:solidFill>
              </a:rPr>
              <a:t> </a:t>
            </a:r>
            <a:r>
              <a:rPr lang="bg-BG" sz="3000" b="0" dirty="0">
                <a:solidFill>
                  <a:schemeClr val="bg1"/>
                </a:solidFill>
              </a:rPr>
              <a:t>г. работиха следните съдии:</a:t>
            </a:r>
          </a:p>
        </p:txBody>
      </p:sp>
    </p:spTree>
    <p:extLst>
      <p:ext uri="{BB962C8B-B14F-4D97-AF65-F5344CB8AC3E}">
        <p14:creationId xmlns:p14="http://schemas.microsoft.com/office/powerpoint/2010/main" val="50302905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ОБРАЗУВАНИ ГРАЖДАНСКИ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2016 г.-2018 г.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ПРЕДМЕТ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69128"/>
              </p:ext>
            </p:extLst>
          </p:nvPr>
        </p:nvGraphicFramePr>
        <p:xfrm>
          <a:off x="467544" y="1340768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329182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Относителен дял на </a:t>
            </a:r>
            <a:r>
              <a:rPr lang="ru-RU" sz="3000" dirty="0" err="1">
                <a:solidFill>
                  <a:schemeClr val="bg1"/>
                </a:solidFill>
              </a:rPr>
              <a:t>постъпилите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граждански </a:t>
            </a:r>
            <a:r>
              <a:rPr lang="ru-RU" sz="3000" dirty="0">
                <a:solidFill>
                  <a:schemeClr val="bg1"/>
                </a:solidFill>
              </a:rPr>
              <a:t>дела по </a:t>
            </a:r>
            <a:r>
              <a:rPr lang="bg-BG" sz="3000" dirty="0" smtClean="0">
                <a:solidFill>
                  <a:schemeClr val="bg1"/>
                </a:solidFill>
              </a:rPr>
              <a:t>видове</a:t>
            </a:r>
            <a:r>
              <a:rPr lang="ru-RU" sz="3000" dirty="0" smtClean="0">
                <a:solidFill>
                  <a:schemeClr val="bg1"/>
                </a:solidFill>
              </a:rPr>
              <a:t>:</a:t>
            </a:r>
            <a:r>
              <a:rPr lang="ru-RU" sz="3000" dirty="0">
                <a:solidFill>
                  <a:schemeClr val="bg1"/>
                </a:solidFill>
              </a:rPr>
              <a:t/>
            </a:r>
            <a:br>
              <a:rPr lang="ru-RU" sz="3000" dirty="0">
                <a:solidFill>
                  <a:schemeClr val="bg1"/>
                </a:solidFill>
              </a:rPr>
            </a:br>
            <a:endParaRPr lang="bg-BG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630820"/>
              </p:ext>
            </p:extLst>
          </p:nvPr>
        </p:nvGraphicFramePr>
        <p:xfrm>
          <a:off x="2987824" y="980728"/>
          <a:ext cx="29523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77512"/>
              </p:ext>
            </p:extLst>
          </p:nvPr>
        </p:nvGraphicFramePr>
        <p:xfrm>
          <a:off x="5868144" y="908720"/>
          <a:ext cx="31500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014840"/>
              </p:ext>
            </p:extLst>
          </p:nvPr>
        </p:nvGraphicFramePr>
        <p:xfrm>
          <a:off x="74141" y="1052736"/>
          <a:ext cx="31135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313345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>
                <a:solidFill>
                  <a:schemeClr val="bg1"/>
                </a:solidFill>
              </a:rPr>
              <a:t>РАЗГЛЕЖДАНЕ НА ГРАЖДАНСКИ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498101"/>
              </p:ext>
            </p:extLst>
          </p:nvPr>
        </p:nvGraphicFramePr>
        <p:xfrm>
          <a:off x="395536" y="1196752"/>
          <a:ext cx="8291264" cy="511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4789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ОТЛОЖЕНИ ДЕЛА – БРОЙ И ПРИЧИНИ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8900"/>
              </p:ext>
            </p:extLst>
          </p:nvPr>
        </p:nvGraphicFramePr>
        <p:xfrm>
          <a:off x="179512" y="980728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845319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prstClr val="black"/>
                </a:solidFill>
              </a:rPr>
              <a:t>СВЪРШЕНИ ДЕЛА ПРЕЗ ПЕРИОДА </a:t>
            </a:r>
            <a:r>
              <a:rPr lang="ru-RU" sz="2700" dirty="0" smtClean="0">
                <a:solidFill>
                  <a:prstClr val="black"/>
                </a:solidFill>
              </a:rPr>
              <a:t>201</a:t>
            </a:r>
            <a:r>
              <a:rPr lang="en-US" sz="2700" dirty="0" smtClean="0">
                <a:solidFill>
                  <a:prstClr val="black"/>
                </a:solidFill>
              </a:rPr>
              <a:t>6</a:t>
            </a:r>
            <a:r>
              <a:rPr lang="ru-RU" sz="2700" dirty="0" smtClean="0">
                <a:solidFill>
                  <a:prstClr val="black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>г. -</a:t>
            </a:r>
            <a:r>
              <a:rPr lang="ru-RU" sz="2700" dirty="0" smtClean="0">
                <a:solidFill>
                  <a:prstClr val="black"/>
                </a:solidFill>
              </a:rPr>
              <a:t>201</a:t>
            </a:r>
            <a:r>
              <a:rPr lang="en-US" sz="2700" dirty="0" smtClean="0">
                <a:solidFill>
                  <a:prstClr val="black"/>
                </a:solidFill>
              </a:rPr>
              <a:t>8</a:t>
            </a:r>
            <a:r>
              <a:rPr lang="ru-RU" sz="2700" dirty="0" smtClean="0">
                <a:solidFill>
                  <a:prstClr val="black"/>
                </a:solidFill>
              </a:rPr>
              <a:t>г</a:t>
            </a:r>
            <a:r>
              <a:rPr lang="ru-RU" sz="2700" dirty="0">
                <a:solidFill>
                  <a:prstClr val="black"/>
                </a:solidFill>
              </a:rPr>
              <a:t>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60265"/>
              </p:ext>
            </p:extLst>
          </p:nvPr>
        </p:nvGraphicFramePr>
        <p:xfrm>
          <a:off x="467544" y="1196752"/>
          <a:ext cx="8219256" cy="511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888272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СВЪРШЕНИ ДЕЛА ПРЕЗ ПЕРИОДА </a:t>
            </a:r>
            <a:r>
              <a:rPr lang="ru-RU" sz="2700" dirty="0" smtClean="0">
                <a:solidFill>
                  <a:schemeClr val="bg1"/>
                </a:solidFill>
              </a:rPr>
              <a:t>201</a:t>
            </a:r>
            <a:r>
              <a:rPr lang="en-US" sz="2700" dirty="0" smtClean="0">
                <a:solidFill>
                  <a:schemeClr val="bg1"/>
                </a:solidFill>
              </a:rPr>
              <a:t>6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г. -</a:t>
            </a:r>
            <a:r>
              <a:rPr lang="ru-RU" sz="2700" dirty="0" smtClean="0">
                <a:solidFill>
                  <a:schemeClr val="bg1"/>
                </a:solidFill>
              </a:rPr>
              <a:t>201</a:t>
            </a:r>
            <a:r>
              <a:rPr lang="en-US" sz="2700" dirty="0" smtClean="0">
                <a:solidFill>
                  <a:schemeClr val="bg1"/>
                </a:solidFill>
              </a:rPr>
              <a:t>8</a:t>
            </a:r>
            <a:r>
              <a:rPr lang="ru-RU" sz="2700" dirty="0" smtClean="0">
                <a:solidFill>
                  <a:schemeClr val="bg1"/>
                </a:solidFill>
              </a:rPr>
              <a:t>г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234497"/>
              </p:ext>
            </p:extLst>
          </p:nvPr>
        </p:nvGraphicFramePr>
        <p:xfrm>
          <a:off x="457200" y="1268760"/>
          <a:ext cx="85792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370734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prstClr val="black"/>
                </a:solidFill>
              </a:rPr>
              <a:t>СВЪРШЕНИ  В ТРИМЕСЕЧЕН СРОК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738390"/>
              </p:ext>
            </p:extLst>
          </p:nvPr>
        </p:nvGraphicFramePr>
        <p:xfrm>
          <a:off x="457200" y="1268760"/>
          <a:ext cx="85792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185230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ОСТАНАЛИ НЕСВЪРШЕНИ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22088"/>
              </p:ext>
            </p:extLst>
          </p:nvPr>
        </p:nvGraphicFramePr>
        <p:xfrm>
          <a:off x="457200" y="1268760"/>
          <a:ext cx="85792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507891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СРОЧНОСТ ПРИ ИЗГОТВЯНЕ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9322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9691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prstClr val="black"/>
                </a:solidFill>
              </a:rPr>
              <a:t>НАТОВАРЕНОСТ ПО ЩАТ</a:t>
            </a:r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68375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551736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772506"/>
              </p:ext>
            </p:extLst>
          </p:nvPr>
        </p:nvGraphicFramePr>
        <p:xfrm>
          <a:off x="251520" y="141277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ДЪРЖАВНИ СЪДЕБНИ ИЗПЪЛНИТЕЛИ И СЪДИИ ПО ВПИСВАНИЯТА</a:t>
            </a:r>
            <a:r>
              <a:rPr lang="bg-BG" sz="3000" b="0" dirty="0" smtClean="0">
                <a:solidFill>
                  <a:schemeClr val="bg1"/>
                </a:solidFill>
              </a:rPr>
              <a:t>:</a:t>
            </a:r>
            <a:endParaRPr lang="bg-BG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3658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ДЕЙСТВИТЕЛНА НАТОВАРЕНОСТ</a:t>
            </a:r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05130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05316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1008112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Обжалвани са общо </a:t>
            </a:r>
            <a:r>
              <a:rPr lang="en-US" sz="1800" dirty="0" smtClean="0">
                <a:solidFill>
                  <a:schemeClr val="bg1"/>
                </a:solidFill>
              </a:rPr>
              <a:t>222</a:t>
            </a:r>
            <a:r>
              <a:rPr lang="bg-BG" sz="1800" dirty="0" smtClean="0">
                <a:solidFill>
                  <a:schemeClr val="bg1"/>
                </a:solidFill>
              </a:rPr>
              <a:t>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Върнати от обжалване са </a:t>
            </a:r>
            <a:r>
              <a:rPr lang="en-US" sz="1800" dirty="0" smtClean="0">
                <a:solidFill>
                  <a:schemeClr val="bg1"/>
                </a:solidFill>
              </a:rPr>
              <a:t>237</a:t>
            </a:r>
            <a:r>
              <a:rPr lang="bg-BG" sz="1800" dirty="0" smtClean="0">
                <a:solidFill>
                  <a:schemeClr val="bg1"/>
                </a:solidFill>
              </a:rPr>
              <a:t>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Потвърдени актове – 15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1800" dirty="0" smtClean="0">
                <a:solidFill>
                  <a:schemeClr val="bg1"/>
                </a:solidFill>
              </a:rPr>
              <a:t> броя; Изменени актове – 2</a:t>
            </a:r>
            <a:r>
              <a:rPr lang="en-US" sz="1800" dirty="0" smtClean="0">
                <a:solidFill>
                  <a:schemeClr val="bg1"/>
                </a:solidFill>
              </a:rPr>
              <a:t>8</a:t>
            </a:r>
            <a:r>
              <a:rPr lang="bg-BG" sz="1800" dirty="0" smtClean="0">
                <a:solidFill>
                  <a:schemeClr val="bg1"/>
                </a:solidFill>
              </a:rPr>
              <a:t> броя; Отменени </a:t>
            </a:r>
            <a:r>
              <a:rPr lang="bg-BG" sz="1800" dirty="0">
                <a:solidFill>
                  <a:schemeClr val="bg1"/>
                </a:solidFill>
              </a:rPr>
              <a:t>актове – </a:t>
            </a:r>
            <a:r>
              <a:rPr lang="en-US" sz="1800" dirty="0" smtClean="0">
                <a:solidFill>
                  <a:schemeClr val="bg1"/>
                </a:solidFill>
              </a:rPr>
              <a:t>57</a:t>
            </a:r>
            <a:r>
              <a:rPr lang="bg-BG" sz="1800" dirty="0" smtClean="0">
                <a:solidFill>
                  <a:schemeClr val="bg1"/>
                </a:solidFill>
              </a:rPr>
              <a:t> броя</a:t>
            </a:r>
            <a:endParaRPr lang="bg-BG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411573"/>
              </p:ext>
            </p:extLst>
          </p:nvPr>
        </p:nvGraphicFramePr>
        <p:xfrm>
          <a:off x="3131840" y="2132856"/>
          <a:ext cx="28083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7687"/>
              </p:ext>
            </p:extLst>
          </p:nvPr>
        </p:nvGraphicFramePr>
        <p:xfrm>
          <a:off x="6084168" y="2132856"/>
          <a:ext cx="27363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026463"/>
              </p:ext>
            </p:extLst>
          </p:nvPr>
        </p:nvGraphicFramePr>
        <p:xfrm>
          <a:off x="251520" y="2060848"/>
          <a:ext cx="28083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958141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ДЪРЖАВНИ СЪДЕБНИ ИЗПЪЛНИТЕЛИ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24258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НЕСВЪРШЕНИ В НАЧАЛОТО НА ПЕРИОДА ИЗПЪЛНИТЕЛНИ ДЕЛА, ПОСТЪПИЛИ ИЗПЪЛНИТЕЛНИ ДЕЛА И ДЕЛА ЗА РАЗГЛЕЖДАНЕ ЗА ПЕРИОДА 2018</a:t>
            </a:r>
            <a:r>
              <a:rPr lang="bg-BG" sz="2000" dirty="0" smtClean="0">
                <a:solidFill>
                  <a:schemeClr val="bg1"/>
                </a:solidFill>
              </a:rPr>
              <a:t>г</a:t>
            </a:r>
            <a:r>
              <a:rPr lang="ru-RU" sz="2000" dirty="0" smtClean="0">
                <a:solidFill>
                  <a:schemeClr val="bg1"/>
                </a:solidFill>
              </a:rPr>
              <a:t>. – 2016г.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020914"/>
              </p:ext>
            </p:extLst>
          </p:nvPr>
        </p:nvGraphicFramePr>
        <p:xfrm>
          <a:off x="179512" y="1412776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740159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СРЕДНОМЕСЕЧНО ПОСТЪПЛЕНИЕ НА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</a:rPr>
              <a:t> ДСИ ПО ЩАТ НА БАЗА 12 МЕСЕЦА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650430"/>
              </p:ext>
            </p:extLst>
          </p:nvPr>
        </p:nvGraphicFramePr>
        <p:xfrm>
          <a:off x="395536" y="1484784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5809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СВЪРШЕНИ ДЕЛА ПРЕЗ 2018г.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2081"/>
              </p:ext>
            </p:extLst>
          </p:nvPr>
        </p:nvGraphicFramePr>
        <p:xfrm>
          <a:off x="467544" y="1340768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83728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СВЪРШЕНИ ДЕЛА ПРЕЗ </a:t>
            </a:r>
            <a:r>
              <a:rPr lang="ru-RU" sz="2000" dirty="0" smtClean="0">
                <a:solidFill>
                  <a:prstClr val="black"/>
                </a:solidFill>
              </a:rPr>
              <a:t>2018г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ОСТАНАЛИ НЕСВЪРШЕНИ ДЕЛА В КРАЯ НА </a:t>
            </a:r>
            <a:r>
              <a:rPr lang="ru-RU" sz="2000" dirty="0" smtClean="0">
                <a:solidFill>
                  <a:prstClr val="black"/>
                </a:solidFill>
              </a:rPr>
              <a:t>2018г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164064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09484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ПОДЛЕЖАЩА НА СЪБИРАНЕ СУМА.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СЪБРАНА СУМА.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ОСТАНАЛА НЕСЪБРАНА СУМА В КРАЯ НА ПЕРИОДА.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Подлежащата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err="1">
                <a:solidFill>
                  <a:schemeClr val="bg1"/>
                </a:solidFill>
              </a:rPr>
              <a:t>събиране</a:t>
            </a:r>
            <a:r>
              <a:rPr lang="ru-RU" sz="2500" dirty="0">
                <a:solidFill>
                  <a:schemeClr val="bg1"/>
                </a:solidFill>
              </a:rPr>
              <a:t> сума </a:t>
            </a:r>
            <a:r>
              <a:rPr lang="ru-RU" sz="2500" dirty="0" err="1">
                <a:solidFill>
                  <a:schemeClr val="bg1"/>
                </a:solidFill>
              </a:rPr>
              <a:t>през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2018г</a:t>
            </a:r>
            <a:r>
              <a:rPr lang="ru-RU" sz="2500" dirty="0">
                <a:solidFill>
                  <a:schemeClr val="bg1"/>
                </a:solidFill>
              </a:rPr>
              <a:t>. е </a:t>
            </a:r>
            <a:r>
              <a:rPr lang="ru-RU" sz="2500" dirty="0" smtClean="0">
                <a:solidFill>
                  <a:schemeClr val="bg1"/>
                </a:solidFill>
              </a:rPr>
              <a:t>17 604 422 лева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Общата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събрана</a:t>
            </a:r>
            <a:r>
              <a:rPr lang="ru-RU" sz="2500" dirty="0">
                <a:solidFill>
                  <a:schemeClr val="bg1"/>
                </a:solidFill>
              </a:rPr>
              <a:t> сума е </a:t>
            </a:r>
            <a:r>
              <a:rPr lang="ru-RU" sz="2500" dirty="0" smtClean="0">
                <a:solidFill>
                  <a:schemeClr val="bg1"/>
                </a:solidFill>
              </a:rPr>
              <a:t>799 328 </a:t>
            </a:r>
            <a:r>
              <a:rPr lang="ru-RU" sz="2500" dirty="0">
                <a:solidFill>
                  <a:schemeClr val="bg1"/>
                </a:solidFill>
              </a:rPr>
              <a:t>лева.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Частта </a:t>
            </a:r>
            <a:r>
              <a:rPr lang="ru-RU" sz="2500" dirty="0">
                <a:solidFill>
                  <a:schemeClr val="bg1"/>
                </a:solidFill>
              </a:rPr>
              <a:t>от </a:t>
            </a:r>
            <a:r>
              <a:rPr lang="ru-RU" sz="2500" dirty="0" err="1">
                <a:solidFill>
                  <a:schemeClr val="bg1"/>
                </a:solidFill>
              </a:rPr>
              <a:t>общо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събраната</a:t>
            </a:r>
            <a:r>
              <a:rPr lang="ru-RU" sz="2500" dirty="0">
                <a:solidFill>
                  <a:schemeClr val="bg1"/>
                </a:solidFill>
              </a:rPr>
              <a:t> сума, </a:t>
            </a:r>
            <a:r>
              <a:rPr lang="ru-RU" sz="2500" dirty="0" err="1">
                <a:solidFill>
                  <a:schemeClr val="bg1"/>
                </a:solidFill>
              </a:rPr>
              <a:t>която</a:t>
            </a:r>
            <a:r>
              <a:rPr lang="ru-RU" sz="2500" dirty="0">
                <a:solidFill>
                  <a:schemeClr val="bg1"/>
                </a:solidFill>
              </a:rPr>
              <a:t> е </a:t>
            </a:r>
            <a:r>
              <a:rPr lang="ru-RU" sz="2500" dirty="0" err="1">
                <a:solidFill>
                  <a:schemeClr val="bg1"/>
                </a:solidFill>
              </a:rPr>
              <a:t>платена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доброволно</a:t>
            </a:r>
            <a:r>
              <a:rPr lang="ru-RU" sz="2500" dirty="0">
                <a:solidFill>
                  <a:schemeClr val="bg1"/>
                </a:solidFill>
              </a:rPr>
              <a:t>, е в размер на </a:t>
            </a:r>
            <a:r>
              <a:rPr lang="ru-RU" sz="2500" dirty="0" smtClean="0">
                <a:solidFill>
                  <a:schemeClr val="bg1"/>
                </a:solidFill>
              </a:rPr>
              <a:t>25 564 </a:t>
            </a:r>
            <a:r>
              <a:rPr lang="ru-RU" sz="2500" dirty="0">
                <a:solidFill>
                  <a:schemeClr val="bg1"/>
                </a:solidFill>
              </a:rPr>
              <a:t>лева.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Подлежащата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err="1">
                <a:solidFill>
                  <a:schemeClr val="bg1"/>
                </a:solidFill>
              </a:rPr>
              <a:t>събиране</a:t>
            </a:r>
            <a:r>
              <a:rPr lang="ru-RU" sz="2500" dirty="0">
                <a:solidFill>
                  <a:schemeClr val="bg1"/>
                </a:solidFill>
              </a:rPr>
              <a:t> сума в края на </a:t>
            </a:r>
            <a:r>
              <a:rPr lang="ru-RU" sz="2500" dirty="0" err="1">
                <a:solidFill>
                  <a:schemeClr val="bg1"/>
                </a:solidFill>
              </a:rPr>
              <a:t>отчетния</a:t>
            </a:r>
            <a:r>
              <a:rPr lang="ru-RU" sz="2500" dirty="0">
                <a:solidFill>
                  <a:schemeClr val="bg1"/>
                </a:solidFill>
              </a:rPr>
              <a:t> период </a:t>
            </a:r>
            <a:r>
              <a:rPr lang="ru-RU" sz="2500" dirty="0" err="1">
                <a:solidFill>
                  <a:schemeClr val="bg1"/>
                </a:solidFill>
              </a:rPr>
              <a:t>възлиза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smtClean="0">
                <a:solidFill>
                  <a:schemeClr val="bg1"/>
                </a:solidFill>
              </a:rPr>
              <a:t>15 647 011 </a:t>
            </a:r>
            <a:r>
              <a:rPr lang="ru-RU" sz="2500" dirty="0">
                <a:solidFill>
                  <a:schemeClr val="bg1"/>
                </a:solidFill>
              </a:rPr>
              <a:t>лева.</a:t>
            </a:r>
            <a:endParaRPr lang="bg-BG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980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  <p:bldP spid="10" grpId="2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НАТОВАРЕНОСТ НА ДЪРЖАВНИТЕ СЪДЕБНИ ИЗПЪЛНИТЕЛИ</a:t>
            </a:r>
            <a:endParaRPr lang="bg-BG" sz="25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033946"/>
              </p:ext>
            </p:extLst>
          </p:nvPr>
        </p:nvGraphicFramePr>
        <p:xfrm>
          <a:off x="467544" y="1196752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523112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Съдии по вписванията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203248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Граждански и наказателни дела</a:t>
            </a:r>
            <a:endParaRPr lang="bg-BG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539552" y="692696"/>
            <a:ext cx="8229600" cy="85152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>
                <a:solidFill>
                  <a:schemeClr val="tx1"/>
                </a:solidFill>
              </a:rPr>
              <a:t>Обобщени данни 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778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ПОСТЪПЛЕНИЕ ПРЕЗ 2018 г.</a:t>
            </a:r>
            <a:endParaRPr lang="bg-BG" sz="25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683568" y="980728"/>
            <a:ext cx="76328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Регистрирани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са</a:t>
            </a:r>
            <a:r>
              <a:rPr lang="ru-RU" sz="2500" dirty="0" smtClean="0">
                <a:solidFill>
                  <a:schemeClr val="bg1"/>
                </a:solidFill>
              </a:rPr>
              <a:t> 10 955 </a:t>
            </a:r>
            <a:r>
              <a:rPr lang="ru-RU" sz="2500" dirty="0" err="1" smtClean="0">
                <a:solidFill>
                  <a:schemeClr val="bg1"/>
                </a:solidFill>
              </a:rPr>
              <a:t>молби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за </a:t>
            </a:r>
            <a:r>
              <a:rPr lang="ru-RU" sz="2500" dirty="0" err="1">
                <a:solidFill>
                  <a:schemeClr val="bg1"/>
                </a:solidFill>
              </a:rPr>
              <a:t>вписване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отбелязване</a:t>
            </a:r>
            <a:r>
              <a:rPr lang="ru-RU" sz="2500" dirty="0">
                <a:solidFill>
                  <a:schemeClr val="bg1"/>
                </a:solidFill>
              </a:rPr>
              <a:t> или </a:t>
            </a:r>
            <a:r>
              <a:rPr lang="ru-RU" sz="2500" dirty="0" err="1" smtClean="0">
                <a:solidFill>
                  <a:schemeClr val="bg1"/>
                </a:solidFill>
              </a:rPr>
              <a:t>заличаване</a:t>
            </a:r>
            <a:r>
              <a:rPr lang="ru-RU" sz="2500" dirty="0" smtClean="0">
                <a:solidFill>
                  <a:schemeClr val="bg1"/>
                </a:solidFill>
              </a:rPr>
              <a:t>. По 10 907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 от </a:t>
            </a:r>
            <a:r>
              <a:rPr lang="ru-RU" sz="2500" dirty="0" err="1">
                <a:solidFill>
                  <a:schemeClr val="bg1"/>
                </a:solidFill>
              </a:rPr>
              <a:t>тях</a:t>
            </a:r>
            <a:r>
              <a:rPr lang="ru-RU" sz="2500" dirty="0">
                <a:solidFill>
                  <a:schemeClr val="bg1"/>
                </a:solidFill>
              </a:rPr>
              <a:t> е </a:t>
            </a:r>
            <a:r>
              <a:rPr lang="ru-RU" sz="2500" dirty="0" err="1">
                <a:solidFill>
                  <a:schemeClr val="bg1"/>
                </a:solidFill>
              </a:rPr>
              <a:t>разпоредено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вписване</a:t>
            </a:r>
            <a:r>
              <a:rPr lang="ru-RU" sz="2500" dirty="0" smtClean="0">
                <a:solidFill>
                  <a:schemeClr val="bg1"/>
                </a:solidFill>
              </a:rPr>
              <a:t>. </a:t>
            </a:r>
            <a:r>
              <a:rPr lang="ru-RU" sz="2500" dirty="0" err="1" smtClean="0">
                <a:solidFill>
                  <a:schemeClr val="bg1"/>
                </a:solidFill>
              </a:rPr>
              <a:t>Постановени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са</a:t>
            </a:r>
            <a:r>
              <a:rPr lang="ru-RU" sz="2500" dirty="0" smtClean="0">
                <a:solidFill>
                  <a:schemeClr val="bg1"/>
                </a:solidFill>
              </a:rPr>
              <a:t> 48 отказа за </a:t>
            </a:r>
            <a:r>
              <a:rPr lang="ru-RU" sz="2500" dirty="0" err="1" smtClean="0">
                <a:solidFill>
                  <a:schemeClr val="bg1"/>
                </a:solidFill>
              </a:rPr>
              <a:t>вписване</a:t>
            </a:r>
            <a:r>
              <a:rPr lang="ru-RU" sz="25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Разпоредено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е </a:t>
            </a:r>
            <a:r>
              <a:rPr lang="ru-RU" sz="2500" dirty="0" err="1">
                <a:solidFill>
                  <a:schemeClr val="bg1"/>
                </a:solidFill>
              </a:rPr>
              <a:t>издаването</a:t>
            </a:r>
            <a:r>
              <a:rPr lang="ru-RU" sz="2500" dirty="0">
                <a:solidFill>
                  <a:schemeClr val="bg1"/>
                </a:solidFill>
              </a:rPr>
              <a:t> на 3 </a:t>
            </a:r>
            <a:r>
              <a:rPr lang="ru-RU" sz="2500" dirty="0" smtClean="0">
                <a:solidFill>
                  <a:schemeClr val="bg1"/>
                </a:solidFill>
              </a:rPr>
              <a:t>746 </a:t>
            </a:r>
            <a:r>
              <a:rPr lang="ru-RU" sz="2500" dirty="0">
                <a:solidFill>
                  <a:schemeClr val="bg1"/>
                </a:solidFill>
              </a:rPr>
              <a:t>удостоверения за </a:t>
            </a:r>
            <a:r>
              <a:rPr lang="ru-RU" sz="2500" dirty="0" err="1">
                <a:solidFill>
                  <a:schemeClr val="bg1"/>
                </a:solidFill>
              </a:rPr>
              <a:t>тежести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върху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имот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извършването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smtClean="0">
                <a:solidFill>
                  <a:schemeClr val="bg1"/>
                </a:solidFill>
              </a:rPr>
              <a:t>9 080 </a:t>
            </a:r>
            <a:r>
              <a:rPr lang="ru-RU" sz="2500" dirty="0">
                <a:solidFill>
                  <a:schemeClr val="bg1"/>
                </a:solidFill>
              </a:rPr>
              <a:t>справки за </a:t>
            </a:r>
            <a:r>
              <a:rPr lang="ru-RU" sz="2500" dirty="0" err="1" smtClean="0">
                <a:solidFill>
                  <a:schemeClr val="bg1"/>
                </a:solidFill>
              </a:rPr>
              <a:t>вписванията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ru-RU" sz="2500" dirty="0" err="1" smtClean="0">
                <a:solidFill>
                  <a:schemeClr val="bg1"/>
                </a:solidFill>
              </a:rPr>
              <a:t>отбелязванията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и </a:t>
            </a:r>
            <a:r>
              <a:rPr lang="ru-RU" sz="2500" dirty="0" err="1">
                <a:solidFill>
                  <a:schemeClr val="bg1"/>
                </a:solidFill>
              </a:rPr>
              <a:t>заличаванията</a:t>
            </a:r>
            <a:r>
              <a:rPr lang="ru-RU" sz="2500" dirty="0">
                <a:solidFill>
                  <a:schemeClr val="bg1"/>
                </a:solidFill>
              </a:rPr>
              <a:t> по </a:t>
            </a:r>
            <a:r>
              <a:rPr lang="ru-RU" sz="2500" dirty="0" err="1">
                <a:solidFill>
                  <a:schemeClr val="bg1"/>
                </a:solidFill>
              </a:rPr>
              <a:t>партидите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 smtClean="0">
                <a:solidFill>
                  <a:schemeClr val="bg1"/>
                </a:solidFill>
              </a:rPr>
              <a:t>лицата</a:t>
            </a:r>
            <a:r>
              <a:rPr lang="ru-RU" sz="2500" dirty="0" smtClean="0">
                <a:solidFill>
                  <a:schemeClr val="bg1"/>
                </a:solidFill>
              </a:rPr>
              <a:t>, и </a:t>
            </a:r>
            <a:r>
              <a:rPr lang="ru-RU" sz="2500" dirty="0" err="1" smtClean="0">
                <a:solidFill>
                  <a:schemeClr val="bg1"/>
                </a:solidFill>
              </a:rPr>
              <a:t>преписи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  <a:endParaRPr lang="ru-RU" sz="2500" dirty="0">
              <a:solidFill>
                <a:schemeClr val="bg1"/>
              </a:solidFill>
            </a:endParaRPr>
          </a:p>
          <a:p>
            <a:pPr algn="just"/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Създадени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4 727 нови </a:t>
            </a:r>
            <a:r>
              <a:rPr lang="ru-RU" sz="2500" dirty="0" err="1">
                <a:solidFill>
                  <a:schemeClr val="bg1"/>
                </a:solidFill>
              </a:rPr>
              <a:t>партиди</a:t>
            </a:r>
            <a:r>
              <a:rPr lang="ru-RU" sz="25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Събрани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525 958,82 </a:t>
            </a:r>
            <a:r>
              <a:rPr lang="ru-RU" sz="2500" dirty="0" smtClean="0">
                <a:solidFill>
                  <a:schemeClr val="bg1"/>
                </a:solidFill>
              </a:rPr>
              <a:t>лева </a:t>
            </a:r>
            <a:r>
              <a:rPr lang="ru-RU" sz="2500" dirty="0" err="1" smtClean="0">
                <a:solidFill>
                  <a:schemeClr val="bg1"/>
                </a:solidFill>
              </a:rPr>
              <a:t>държавни</a:t>
            </a:r>
            <a:r>
              <a:rPr lang="ru-RU" sz="2500" dirty="0" smtClean="0">
                <a:solidFill>
                  <a:schemeClr val="bg1"/>
                </a:solidFill>
              </a:rPr>
              <a:t> такси. </a:t>
            </a:r>
          </a:p>
          <a:p>
            <a:pPr algn="just"/>
            <a:endParaRPr lang="ru-RU" sz="2500" dirty="0" smtClean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021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НАТОВАРЕНОСТ </a:t>
            </a:r>
            <a:br>
              <a:rPr lang="ru-RU" sz="2500" dirty="0">
                <a:solidFill>
                  <a:schemeClr val="bg1"/>
                </a:solidFill>
              </a:rPr>
            </a:br>
            <a:r>
              <a:rPr lang="ru-RU" sz="2500" dirty="0">
                <a:solidFill>
                  <a:schemeClr val="bg1"/>
                </a:solidFill>
              </a:rPr>
              <a:t>НА СЪДИИТЕ ПО ВПИСВАНИЯТА</a:t>
            </a:r>
            <a:endParaRPr lang="bg-BG" sz="25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363929"/>
              </p:ext>
            </p:extLst>
          </p:nvPr>
        </p:nvGraphicFramePr>
        <p:xfrm>
          <a:off x="467544" y="1196752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655098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bg-BG" sz="2500" dirty="0">
                <a:solidFill>
                  <a:schemeClr val="bg1"/>
                </a:solidFill>
              </a:rPr>
              <a:t>ОТЧЕТ-АНАЛИЗ ПО ИЗПЪЛНЕНИЕ НА КОМУНИКАЦИОННАТА СТРАТЕГИЯ</a:t>
            </a:r>
          </a:p>
        </p:txBody>
      </p:sp>
      <p:sp>
        <p:nvSpPr>
          <p:cNvPr id="2" name="Правоъгълник 1"/>
          <p:cNvSpPr/>
          <p:nvPr/>
        </p:nvSpPr>
        <p:spPr>
          <a:xfrm>
            <a:off x="611560" y="1305342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chemeClr val="bg1"/>
                </a:solidFill>
              </a:rPr>
              <a:t>Дейностите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Районен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съд</a:t>
            </a:r>
            <a:r>
              <a:rPr lang="ru-RU" sz="1600" dirty="0">
                <a:solidFill>
                  <a:schemeClr val="bg1"/>
                </a:solidFill>
              </a:rPr>
              <a:t> – </a:t>
            </a:r>
            <a:r>
              <a:rPr lang="ru-RU" sz="1600" dirty="0" err="1">
                <a:solidFill>
                  <a:schemeClr val="bg1"/>
                </a:solidFill>
              </a:rPr>
              <a:t>Добрич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насочени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към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изпълнението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приоритетите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Комуникационната</a:t>
            </a:r>
            <a:r>
              <a:rPr lang="ru-RU" sz="1600" dirty="0">
                <a:solidFill>
                  <a:schemeClr val="bg1"/>
                </a:solidFill>
              </a:rPr>
              <a:t> стратегия, </a:t>
            </a:r>
            <a:r>
              <a:rPr lang="ru-RU" sz="1600" dirty="0" smtClean="0">
                <a:solidFill>
                  <a:schemeClr val="bg1"/>
                </a:solidFill>
              </a:rPr>
              <a:t>се </a:t>
            </a:r>
            <a:r>
              <a:rPr lang="ru-RU" sz="1600" dirty="0" err="1" smtClean="0">
                <a:solidFill>
                  <a:schemeClr val="bg1"/>
                </a:solidFill>
              </a:rPr>
              <a:t>отчитат</a:t>
            </a:r>
            <a:r>
              <a:rPr lang="ru-RU" sz="1600" dirty="0" smtClean="0">
                <a:solidFill>
                  <a:schemeClr val="bg1"/>
                </a:solidFill>
              </a:rPr>
              <a:t> по </a:t>
            </a:r>
            <a:r>
              <a:rPr lang="ru-RU" sz="1600" dirty="0" err="1">
                <a:solidFill>
                  <a:schemeClr val="bg1"/>
                </a:solidFill>
              </a:rPr>
              <a:t>следните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индикатори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Обслужени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запитвания</a:t>
            </a:r>
            <a:r>
              <a:rPr lang="ru-RU" sz="1600" dirty="0">
                <a:solidFill>
                  <a:schemeClr val="bg1"/>
                </a:solidFill>
              </a:rPr>
              <a:t> по Закона за </a:t>
            </a:r>
            <a:r>
              <a:rPr lang="ru-RU" sz="1600" dirty="0" err="1">
                <a:solidFill>
                  <a:schemeClr val="bg1"/>
                </a:solidFill>
              </a:rPr>
              <a:t>достъп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обществената</a:t>
            </a:r>
            <a:r>
              <a:rPr lang="ru-RU" sz="1600" dirty="0">
                <a:solidFill>
                  <a:schemeClr val="bg1"/>
                </a:solidFill>
              </a:rPr>
              <a:t> информация;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Координационни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срещи</a:t>
            </a:r>
            <a:r>
              <a:rPr lang="ru-RU" sz="1600" dirty="0" smtClean="0">
                <a:solidFill>
                  <a:schemeClr val="bg1"/>
                </a:solidFill>
              </a:rPr>
              <a:t>/разговори с представители на </a:t>
            </a:r>
            <a:r>
              <a:rPr lang="ru-RU" sz="1600" dirty="0" err="1" smtClean="0">
                <a:solidFill>
                  <a:schemeClr val="bg1"/>
                </a:solidFill>
              </a:rPr>
              <a:t>връзки</a:t>
            </a:r>
            <a:r>
              <a:rPr lang="ru-RU" sz="1600" dirty="0" smtClean="0">
                <a:solidFill>
                  <a:schemeClr val="bg1"/>
                </a:solidFill>
              </a:rPr>
              <a:t> с </a:t>
            </a:r>
            <a:r>
              <a:rPr lang="ru-RU" sz="1600" dirty="0" err="1" smtClean="0">
                <a:solidFill>
                  <a:schemeClr val="bg1"/>
                </a:solidFill>
              </a:rPr>
              <a:t>обществеността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органите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съдебната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власт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Съвместно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координирани</a:t>
            </a:r>
            <a:r>
              <a:rPr lang="ru-RU" sz="1600" dirty="0" smtClean="0">
                <a:solidFill>
                  <a:schemeClr val="bg1"/>
                </a:solidFill>
              </a:rPr>
              <a:t> между </a:t>
            </a:r>
            <a:r>
              <a:rPr lang="ru-RU" sz="1600" dirty="0" err="1" smtClean="0">
                <a:solidFill>
                  <a:schemeClr val="bg1"/>
                </a:solidFill>
              </a:rPr>
              <a:t>органите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съдебната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власт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медийни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изяви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</a:rPr>
              <a:t>други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инициативи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насочени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към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широката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общественост</a:t>
            </a:r>
            <a:r>
              <a:rPr lang="ru-RU" sz="1600" dirty="0">
                <a:solidFill>
                  <a:schemeClr val="bg1"/>
                </a:solidFill>
              </a:rPr>
              <a:t>;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Брой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медийни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изяви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Проведени</a:t>
            </a:r>
            <a:r>
              <a:rPr lang="ru-RU" sz="1600" dirty="0" smtClean="0">
                <a:solidFill>
                  <a:schemeClr val="bg1"/>
                </a:solidFill>
              </a:rPr>
              <a:t> обучения за </a:t>
            </a:r>
            <a:r>
              <a:rPr lang="ru-RU" sz="1600" dirty="0" err="1" smtClean="0">
                <a:solidFill>
                  <a:schemeClr val="bg1"/>
                </a:solidFill>
              </a:rPr>
              <a:t>повишаване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квалификацията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свързана</a:t>
            </a:r>
            <a:r>
              <a:rPr lang="ru-RU" sz="1600" dirty="0" smtClean="0">
                <a:solidFill>
                  <a:schemeClr val="bg1"/>
                </a:solidFill>
              </a:rPr>
              <a:t> с </a:t>
            </a:r>
            <a:r>
              <a:rPr lang="ru-RU" sz="1600" dirty="0" err="1" smtClean="0">
                <a:solidFill>
                  <a:schemeClr val="bg1"/>
                </a:solidFill>
              </a:rPr>
              <a:t>комуникацията</a:t>
            </a:r>
            <a:r>
              <a:rPr lang="ru-RU" sz="1600" dirty="0" smtClean="0">
                <a:solidFill>
                  <a:schemeClr val="bg1"/>
                </a:solidFill>
              </a:rPr>
              <a:t>  с  </a:t>
            </a:r>
            <a:r>
              <a:rPr lang="ru-RU" sz="1600" dirty="0" err="1" smtClean="0">
                <a:solidFill>
                  <a:schemeClr val="bg1"/>
                </a:solidFill>
              </a:rPr>
              <a:t>вътрешни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</a:rPr>
              <a:t>външни</a:t>
            </a:r>
            <a:r>
              <a:rPr lang="ru-RU" sz="1600" dirty="0" smtClean="0">
                <a:solidFill>
                  <a:schemeClr val="bg1"/>
                </a:solidFill>
              </a:rPr>
              <a:t> публики;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Вътрешни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информационни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бюлетини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разпространени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към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изпълнителната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</a:rPr>
              <a:t>законодателната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власт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</a:rPr>
              <a:t>рамките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съдебната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власт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Нови/</a:t>
            </a:r>
            <a:r>
              <a:rPr lang="ru-RU" sz="1600" dirty="0" err="1" smtClean="0">
                <a:solidFill>
                  <a:schemeClr val="bg1"/>
                </a:solidFill>
              </a:rPr>
              <a:t>обновени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уебсайтове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органи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съдебната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власт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Честота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обновяване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информацията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уебсайтовете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органите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съдебната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власт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Информационни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системи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осиуряващи</a:t>
            </a:r>
            <a:r>
              <a:rPr lang="ru-RU" sz="1600" dirty="0" smtClean="0">
                <a:solidFill>
                  <a:schemeClr val="bg1"/>
                </a:solidFill>
              </a:rPr>
              <a:t> онлайн </a:t>
            </a:r>
            <a:r>
              <a:rPr lang="ru-RU" sz="1600" dirty="0" err="1" smtClean="0">
                <a:solidFill>
                  <a:schemeClr val="bg1"/>
                </a:solidFill>
              </a:rPr>
              <a:t>достъп</a:t>
            </a:r>
            <a:r>
              <a:rPr lang="ru-RU" sz="1600" dirty="0" smtClean="0">
                <a:solidFill>
                  <a:schemeClr val="bg1"/>
                </a:solidFill>
              </a:rPr>
              <a:t> до информация за </a:t>
            </a:r>
            <a:r>
              <a:rPr lang="ru-RU" sz="1600" dirty="0" err="1" smtClean="0">
                <a:solidFill>
                  <a:schemeClr val="bg1"/>
                </a:solidFill>
              </a:rPr>
              <a:t>граждани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</a:rPr>
              <a:t>фирми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Събития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 err="1" smtClean="0">
                <a:solidFill>
                  <a:schemeClr val="bg1"/>
                </a:solidFill>
              </a:rPr>
              <a:t>инициативи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насочени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към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гражданите</a:t>
            </a:r>
            <a:r>
              <a:rPr lang="ru-RU" sz="1600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1600" dirty="0" err="1" smtClean="0">
                <a:solidFill>
                  <a:schemeClr val="bg1"/>
                </a:solidFill>
              </a:rPr>
              <a:t>Информационни</a:t>
            </a:r>
            <a:r>
              <a:rPr lang="ru-RU" sz="1600" dirty="0" smtClean="0">
                <a:solidFill>
                  <a:schemeClr val="bg1"/>
                </a:solidFill>
              </a:rPr>
              <a:t> кампании, </a:t>
            </a:r>
            <a:r>
              <a:rPr lang="ru-RU" sz="1600" dirty="0" err="1" smtClean="0">
                <a:solidFill>
                  <a:schemeClr val="bg1"/>
                </a:solidFill>
              </a:rPr>
              <a:t>насочени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към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повишаване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осведомеността</a:t>
            </a:r>
            <a:r>
              <a:rPr lang="ru-RU" sz="1600" dirty="0" smtClean="0">
                <a:solidFill>
                  <a:schemeClr val="bg1"/>
                </a:solidFill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</a:rPr>
              <a:t>правната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култура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7251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БЛАГОДАРЯ НА ВСИЧКИ СЪДИИ, 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err="1" smtClean="0">
                <a:solidFill>
                  <a:schemeClr val="bg1"/>
                </a:solidFill>
              </a:rPr>
              <a:t>СЪДИИ</a:t>
            </a:r>
            <a:r>
              <a:rPr lang="bg-BG" sz="3000" dirty="0" smtClean="0">
                <a:solidFill>
                  <a:schemeClr val="bg1"/>
                </a:solidFill>
              </a:rPr>
              <a:t> ПО ВПИСВАНИЯТА,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ДЪРЖАВНИ СЪДЕБНИ ИЗПЪЛНИТЕЛИ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И СЪДЕБНИ СЛУЖИТЕЛИ ОТ РАЙОНЕН СЪД – ДОБРИЧ </a:t>
            </a:r>
            <a:r>
              <a:rPr lang="bg-BG" sz="3000" dirty="0">
                <a:solidFill>
                  <a:schemeClr val="bg1"/>
                </a:solidFill>
              </a:rPr>
              <a:t>ЗА</a:t>
            </a:r>
            <a:r>
              <a:rPr lang="bg-BG" sz="3000" dirty="0" smtClean="0">
                <a:solidFill>
                  <a:schemeClr val="bg1"/>
                </a:solidFill>
              </a:rPr>
              <a:t/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 УСИЛИЯТА, УСЪРДИЕТО И ПРОФЕСИОНАЛИЗМА, КОИТО ДОВЕДОХА ДО ОТЧЕТЕНИТЕ В ДОКЛАДА ОТЛИЧНИ РЕЗУЛТАТИ.</a:t>
            </a:r>
            <a:endParaRPr lang="bg-BG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509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6949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ПОСТЪПИЛИ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0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AsOne/>
      </p:bldGraphic>
      <p:bldGraphic spid="2" grpId="1" uiExpan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3850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ПОСТЪПИЛИ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01868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70603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СРЕДНОМЕСЕЧНО ПОСТЪПЛЕНИЕ НА ЕДИН СЪДИЯ ПО ЩАТ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4139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2364</TotalTime>
  <Words>1503</Words>
  <Application>Microsoft Office PowerPoint</Application>
  <PresentationFormat>Презентация на цял екран (4:3)</PresentationFormat>
  <Paragraphs>529</Paragraphs>
  <Slides>63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Заглавия на слайдовете</vt:lpstr>
      </vt:variant>
      <vt:variant>
        <vt:i4>63</vt:i4>
      </vt:variant>
    </vt:vector>
  </HeadingPairs>
  <TitlesOfParts>
    <vt:vector size="76" baseType="lpstr">
      <vt:lpstr>Връх</vt:lpstr>
      <vt:lpstr>1_Връх</vt:lpstr>
      <vt:lpstr>2_Връх</vt:lpstr>
      <vt:lpstr>3_Връх</vt:lpstr>
      <vt:lpstr>5_Връх</vt:lpstr>
      <vt:lpstr>6_Връх</vt:lpstr>
      <vt:lpstr>7_Връх</vt:lpstr>
      <vt:lpstr>8_Връх</vt:lpstr>
      <vt:lpstr>9_Връх</vt:lpstr>
      <vt:lpstr>10_Връх</vt:lpstr>
      <vt:lpstr>11_Връх</vt:lpstr>
      <vt:lpstr>12_Връх</vt:lpstr>
      <vt:lpstr>14_Връх</vt:lpstr>
      <vt:lpstr>Годишен доклад</vt:lpstr>
      <vt:lpstr>Кадрова обезпеченост</vt:lpstr>
      <vt:lpstr>В НАКАЗАТЕЛНО ОТДЕЛЕНИЕ през 2018 г. работиха следните съдии:</vt:lpstr>
      <vt:lpstr>В ГРАЖДАНСКО ОТДЕЛЕНИЕ през 2018 г. работиха следните съдии:</vt:lpstr>
      <vt:lpstr>ДЪРЖАВНИ СЪДЕБНИ ИЗПЪЛНИТЕЛИ И СЪДИИ ПО ВПИСВАНИЯТА:</vt:lpstr>
      <vt:lpstr>Граждански и наказателни дела</vt:lpstr>
      <vt:lpstr>ПОСТЪПИЛИ ДЕЛА</vt:lpstr>
      <vt:lpstr>ПОСТЪПИЛИ ДЕЛА</vt:lpstr>
      <vt:lpstr>СРЕДНОМЕСЕЧНО ПОСТЪПЛЕНИЕ НА ЕДИН СЪДИЯ ПО ЩАТ</vt:lpstr>
      <vt:lpstr>СРЕДНОМЕСЕЧНО ПОСТЪПЛЕНИЕ НА ЕДИН СЪДИЯ НА БАЗА 12 МЕСЕЦА</vt:lpstr>
      <vt:lpstr>ДЕЛА ЗА РАЗГЛЕЖДАНЕ</vt:lpstr>
      <vt:lpstr>СВЪРШЕНИ ДЕЛА</vt:lpstr>
      <vt:lpstr>НЕСВЪРШЕНИ ДЕЛА  В КРАЯ НА ПЕРИОДА</vt:lpstr>
      <vt:lpstr>СРОЧНОСТ НА ПРАВОРАЗДАВАТЕЛНАТА ДЕЙНОСТ ПРИКЛЮЧЕНИ В 3-МЕСЕЧЕН СРОК ДЕЛА</vt:lpstr>
      <vt:lpstr>СРОЧНОСТ НА ПРАВОРАЗДАВАТЕЛНАТА ДЕЙНОСТ ПОСТАНОВЕНИ В ЕДНОМЕСЕЧЕН , СЪОТВЕТНО ШЕСТДЕСЕТДНЕВЕН СРОК СЪДЕБНИ АКТОВЕ</vt:lpstr>
      <vt:lpstr>КАЧЕСТВО НА СЪДЕБНИТЕ АКТОВЕ БРОЙ ОБЖАЛВАНИ ДЕЛА</vt:lpstr>
      <vt:lpstr>КАЧЕСТВО НА СЪДЕБНИТЕ АКТОВЕ ВЪРНАТИ ОТ ОБЖАЛВАНЕ ДЕЛА ПРЕЗ 2018 г.</vt:lpstr>
      <vt:lpstr>НАТОВАРЕНОСТ ПО ЩАТ СПРЯМО ДЕЛАТА ЗА РАЗГЛЕЖДАНЕ И СПРЯМО СВЪРШЕНИТЕ ДЕЛА ЗА ПЕРИОДА 2016 г.-2018 г. </vt:lpstr>
      <vt:lpstr>ДЕЙСТВИТЕЛНА НАТОВАРЕНОСТ СПРЯМО ДЕЛАТА ЗА РАЗГЛЕЖДАНЕ И СПРЯМО СВЪРШЕНИТЕ ДЕЛА ЗА ПЕРИОДА 2016 г.-2018 г. </vt:lpstr>
      <vt:lpstr>Наказателно отделение</vt:lpstr>
      <vt:lpstr>ПОСТЪПЛЕНИЕ НА НАКАЗАТЕЛНИ ДЕЛА  ЗА ПЕРИОДА 2016 г.-2018 г. </vt:lpstr>
      <vt:lpstr>ОБРАЗУВАНИ НАКАЗАТЕЛНИ ДЕЛА  ЗА ПЕРИОДА 2016 г.-2018 г.  ПО ВИДОВЕ</vt:lpstr>
      <vt:lpstr>НАКАЗАТЕЛНИ ДЕЛА ОТНОСИТЕЛЕН ДЯЛ НА ПРОИЗВОДСТВАТА ПО ВИДОВЕ</vt:lpstr>
      <vt:lpstr>СТРУКТУРА НА НАКАЗАТЕЛНАТА ПРЕСТЪПНОСТ 2018 г.</vt:lpstr>
      <vt:lpstr>СТРУКТУРА НА НАКАЗАТЕЛНАТА ПРЕСТЪПНОСТ 2016г.-2018г.</vt:lpstr>
      <vt:lpstr>РАЗГЛЕЖДАНЕ НА НАКАЗАТЕЛНИТЕ ДЕЛА</vt:lpstr>
      <vt:lpstr>ОТЛОЖЕНИ ДЕЛА – БРОЙ И ПРИЧИНИ</vt:lpstr>
      <vt:lpstr>ВЪРНАТИ НА ПРОКУРОРА ДЕЛА НА ОСНОВАНИЕ ЧЛ.249 ОТ НПК </vt:lpstr>
      <vt:lpstr>Презентация на PowerPoint</vt:lpstr>
      <vt:lpstr>СВЪРШЕНИ ДЕЛА</vt:lpstr>
      <vt:lpstr>СВЪРШЕНИ В ТРИМЕСЕЧЕН СРОК ДЕЛА</vt:lpstr>
      <vt:lpstr>ОСТАНАЛИ НЕСВЪРШЕНИ ДЕЛА</vt:lpstr>
      <vt:lpstr>СРОЧНОСТ ПРИ ИЗГОТВЯНЕ  НА СЪДЕБНИТЕ АКТОВЕ</vt:lpstr>
      <vt:lpstr>НАТОВАРЕНОСТ ПО ЩАТ СПРЯМО ДЕЛАТА ЗА РАЗГЛЕЖДАНЕ И СПРЯМО СВЪРШЕНИТЕ ДЕЛА </vt:lpstr>
      <vt:lpstr> ДЕЙСТВИТЕЛНА НАТОВАРЕНОСТ СПРЯМО ДЕЛАТА ЗА РАЗГЛЕЖДАНЕ И СПРЯМО СВЪРШЕНИТЕ ДЕЛА </vt:lpstr>
      <vt:lpstr>КАЧЕСТВО НА СЪДЕБНИТЕ АКТОВЕ</vt:lpstr>
      <vt:lpstr>ГРАЖДАНСКО отделение</vt:lpstr>
      <vt:lpstr>ПОСТЪПЛЕНИЕ НА ГРАЖДАНСКИ ДЕЛА  ЗА ПЕРИОДА 2016 г.-2018 г. </vt:lpstr>
      <vt:lpstr>ОБРАЗУВАНИ ГРАЖДАНСКИ ДЕЛА ПРЕЗ 2018 г.  ПО ВИДОВЕ</vt:lpstr>
      <vt:lpstr>ОБРАЗУВАНИ ГРАЖДАНСКИ ДЕЛА  ЗА ПЕРИОДА 2016 г.-2018 г.  ПО ПРЕДМЕТ</vt:lpstr>
      <vt:lpstr>Относителен дял на постъпилите граждански дела по видове: </vt:lpstr>
      <vt:lpstr>РАЗГЛЕЖДАНЕ НА ГРАЖДАНСКИ ДЕЛА</vt:lpstr>
      <vt:lpstr>ОТЛОЖЕНИ ДЕЛА – БРОЙ И ПРИЧИНИ</vt:lpstr>
      <vt:lpstr>СВЪРШЕНИ ДЕЛА ПРЕЗ ПЕРИОДА 2016 г. -2018г.</vt:lpstr>
      <vt:lpstr>СВЪРШЕНИ ДЕЛА ПРЕЗ ПЕРИОДА 2016 г. -2018г.</vt:lpstr>
      <vt:lpstr>СВЪРШЕНИ  В ТРИМЕСЕЧЕН СРОК ДЕЛА</vt:lpstr>
      <vt:lpstr>ОСТАНАЛИ НЕСВЪРШЕНИ ДЕЛА</vt:lpstr>
      <vt:lpstr>СРОЧНОСТ ПРИ ИЗГОТВЯНЕ  НА СЪДЕБНИТЕ АКТОВЕ</vt:lpstr>
      <vt:lpstr>НАТОВАРЕНОСТ ПО ЩАТ </vt:lpstr>
      <vt:lpstr>ДЕЙСТВИТЕЛНА НАТОВАРЕНОСТ </vt:lpstr>
      <vt:lpstr>КАЧЕСТВО НА СЪДЕБНИТЕ АКТОВЕ</vt:lpstr>
      <vt:lpstr>ДЪРЖАВНИ СЪДЕБНИ ИЗПЪЛНИТЕЛИ</vt:lpstr>
      <vt:lpstr>НЕСВЪРШЕНИ В НАЧАЛОТО НА ПЕРИОДА ИЗПЪЛНИТЕЛНИ ДЕЛА, ПОСТЪПИЛИ ИЗПЪЛНИТЕЛНИ ДЕЛА И ДЕЛА ЗА РАЗГЛЕЖДАНЕ ЗА ПЕРИОДА 2018г. – 2016г.</vt:lpstr>
      <vt:lpstr>СРЕДНОМЕСЕЧНО ПОСТЪПЛЕНИЕ НА 1 ДСИ ПО ЩАТ НА БАЗА 12 МЕСЕЦА</vt:lpstr>
      <vt:lpstr>СВЪРШЕНИ ДЕЛА ПРЕЗ 2018г.  </vt:lpstr>
      <vt:lpstr>СВЪРШЕНИ ДЕЛА ПРЕЗ 2018г.  ОСТАНАЛИ НЕСВЪРШЕНИ ДЕЛА В КРАЯ НА 2018г. </vt:lpstr>
      <vt:lpstr>ПОДЛЕЖАЩА НА СЪБИРАНЕ СУМА.  СЪБРАНА СУМА.  ОСТАНАЛА НЕСЪБРАНА СУМА В КРАЯ НА ПЕРИОДА.</vt:lpstr>
      <vt:lpstr>НАТОВАРЕНОСТ НА ДЪРЖАВНИТЕ СЪДЕБНИ ИЗПЪЛНИТЕЛИ</vt:lpstr>
      <vt:lpstr>Съдии по вписванията</vt:lpstr>
      <vt:lpstr>ПОСТЪПЛЕНИЕ ПРЕЗ 2018 г.</vt:lpstr>
      <vt:lpstr>НАТОВАРЕНОСТ  НА СЪДИИТЕ ПО ВПИСВАНИЯТА</vt:lpstr>
      <vt:lpstr>ОТЧЕТ-АНАЛИЗ ПО ИЗПЪЛНЕНИЕ НА КОМУНИКАЦИОННАТА СТРАТЕГИЯ</vt:lpstr>
      <vt:lpstr>БЛАГОДАРЯ НА ВСИЧКИ СЪДИИ,  СЪДИИ ПО ВПИСВАНИЯТА, ДЪРЖАВНИ СЪДЕБНИ ИЗПЪЛНИТЕЛИ И СЪДЕБНИ СЛУЖИТЕЛИ ОТ РАЙОНЕН СЪД – ДОБРИЧ ЗА  УСИЛИЯТА, УСЪРДИЕТО И ПРОФЕСИОНАЛИЗМА, КОИТО ДОВЕДОХА ДО ОТЧЕТЕНИТЕ В ДОКЛАДА ОТЛИЧНИ РЕЗУЛТАТИ.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Годишен доклад</dc:title>
  <dc:creator>Потребител на Windows</dc:creator>
  <cp:lastModifiedBy>Velikova</cp:lastModifiedBy>
  <cp:revision>688</cp:revision>
  <dcterms:created xsi:type="dcterms:W3CDTF">2018-02-07T08:52:27Z</dcterms:created>
  <dcterms:modified xsi:type="dcterms:W3CDTF">2019-02-26T07:37:51Z</dcterms:modified>
</cp:coreProperties>
</file>